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422" r:id="rId2"/>
    <p:sldId id="423" r:id="rId3"/>
    <p:sldId id="425" r:id="rId4"/>
    <p:sldId id="427" r:id="rId5"/>
    <p:sldId id="426" r:id="rId6"/>
    <p:sldId id="424" r:id="rId7"/>
    <p:sldId id="429" r:id="rId8"/>
    <p:sldId id="430" r:id="rId9"/>
    <p:sldId id="431" r:id="rId10"/>
    <p:sldId id="434" r:id="rId11"/>
    <p:sldId id="436" r:id="rId12"/>
    <p:sldId id="432" r:id="rId13"/>
    <p:sldId id="433"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h Eberts" initials="EE" lastIdx="1" clrIdx="0">
    <p:extLst>
      <p:ext uri="{19B8F6BF-5375-455C-9EA6-DF929625EA0E}">
        <p15:presenceInfo xmlns:p15="http://schemas.microsoft.com/office/powerpoint/2012/main" userId="Erich Eber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0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85" autoAdjust="0"/>
    <p:restoredTop sz="94660"/>
  </p:normalViewPr>
  <p:slideViewPr>
    <p:cSldViewPr showGuides="1">
      <p:cViewPr varScale="1">
        <p:scale>
          <a:sx n="81" d="100"/>
          <a:sy n="81" d="100"/>
        </p:scale>
        <p:origin x="1003" y="62"/>
      </p:cViewPr>
      <p:guideLst>
        <p:guide orient="horz" pos="211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C68BB-8B32-44EB-878D-4252ECD37E04}" type="datetimeFigureOut">
              <a:rPr lang="en-US" smtClean="0"/>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13EDA-3836-4489-BF62-4FCBE7AAFCDE}"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C68BB-8B32-44EB-878D-4252ECD37E04}" type="datetimeFigureOut">
              <a:rPr lang="en-US" smtClean="0"/>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13EDA-3836-4489-BF62-4FCBE7AAFCD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C68BB-8B32-44EB-878D-4252ECD37E04}" type="datetimeFigureOut">
              <a:rPr lang="en-US" smtClean="0"/>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13EDA-3836-4489-BF62-4FCBE7AAFCD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C68BB-8B32-44EB-878D-4252ECD37E04}" type="datetimeFigureOut">
              <a:rPr lang="en-US" smtClean="0"/>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13EDA-3836-4489-BF62-4FCBE7AAFCD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C68BB-8B32-44EB-878D-4252ECD37E04}" type="datetimeFigureOut">
              <a:rPr lang="en-US" smtClean="0"/>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13EDA-3836-4489-BF62-4FCBE7AAFCDE}"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C68BB-8B32-44EB-878D-4252ECD37E04}" type="datetimeFigureOut">
              <a:rPr lang="en-US" smtClean="0"/>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13EDA-3836-4489-BF62-4FCBE7AAFCD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AC68BB-8B32-44EB-878D-4252ECD37E04}" type="datetimeFigureOut">
              <a:rPr lang="en-US" smtClean="0"/>
              <a:t>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13EDA-3836-4489-BF62-4FCBE7AAFCDE}"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AC68BB-8B32-44EB-878D-4252ECD37E04}" type="datetimeFigureOut">
              <a:rPr lang="en-US" smtClean="0"/>
              <a:t>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13EDA-3836-4489-BF62-4FCBE7AAFCD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C68BB-8B32-44EB-878D-4252ECD37E04}" type="datetimeFigureOut">
              <a:rPr lang="en-US" smtClean="0"/>
              <a:t>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13EDA-3836-4489-BF62-4FCBE7AAFCD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AC68BB-8B32-44EB-878D-4252ECD37E04}" type="datetimeFigureOut">
              <a:rPr lang="en-US" smtClean="0"/>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13EDA-3836-4489-BF62-4FCBE7AAFCDE}"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AC68BB-8B32-44EB-878D-4252ECD37E04}" type="datetimeFigureOut">
              <a:rPr lang="en-US" smtClean="0"/>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13EDA-3836-4489-BF62-4FCBE7AAFCD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AAC68BB-8B32-44EB-878D-4252ECD37E04}" type="datetimeFigureOut">
              <a:rPr lang="en-US" smtClean="0"/>
              <a:t>2/19/2019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DA13EDA-3836-4489-BF62-4FCBE7AAFCD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ao.org/docrep/009/a0218e/a0218e00.htm"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www.fao.org/docrep/009/a0218s/a0218s00.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rowveg.com/guides/how-to-set-up-a-school-garden/" TargetMode="External"/><Relationship Id="rId2" Type="http://schemas.openxmlformats.org/officeDocument/2006/relationships/hyperlink" Target="https://www.bgci.org/education/2257/" TargetMode="External"/><Relationship Id="rId1" Type="http://schemas.openxmlformats.org/officeDocument/2006/relationships/slideLayout" Target="../slideLayouts/slideLayout2.xml"/><Relationship Id="rId4" Type="http://schemas.openxmlformats.org/officeDocument/2006/relationships/hyperlink" Target="https://www.treehugger.com/culture/setting-up-and-running-a-school-garden-toolkits-for-teacher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4CB9EBB-1E4A-442E-B30C-72F264F4D265}"/>
              </a:ext>
            </a:extLst>
          </p:cNvPr>
          <p:cNvSpPr>
            <a:spLocks noGrp="1"/>
          </p:cNvSpPr>
          <p:nvPr>
            <p:ph idx="1"/>
          </p:nvPr>
        </p:nvSpPr>
        <p:spPr>
          <a:xfrm>
            <a:off x="1143000" y="1183639"/>
            <a:ext cx="7772399" cy="5373731"/>
          </a:xfrm>
        </p:spPr>
        <p:txBody>
          <a:bodyPr>
            <a:noAutofit/>
          </a:bodyPr>
          <a:lstStyle/>
          <a:p>
            <a:pPr marL="342900" marR="0" lvl="0" indent="-342900">
              <a:spcBef>
                <a:spcPts val="0"/>
              </a:spcBef>
              <a:spcAft>
                <a:spcPts val="0"/>
              </a:spcAft>
              <a:buFont typeface="Symbol" panose="05050102010706020507" pitchFamily="18" charset="2"/>
              <a:buChar char=""/>
            </a:pPr>
            <a:endParaRPr lang="en-US" i="1" dirty="0">
              <a:latin typeface="Calibri" panose="020F0502020204030204" pitchFamily="34" charset="0"/>
              <a:ea typeface="Calibri" panose="020F0502020204030204" pitchFamily="34" charset="0"/>
              <a:cs typeface="Times New Roman" panose="02020603050405020304" pitchFamily="18" charset="0"/>
            </a:endParaRPr>
          </a:p>
          <a:p>
            <a:endParaRPr lang="en-US" sz="2500" dirty="0"/>
          </a:p>
        </p:txBody>
      </p:sp>
      <p:sp>
        <p:nvSpPr>
          <p:cNvPr id="6" name="Title 1"/>
          <p:cNvSpPr txBox="1">
            <a:spLocks/>
          </p:cNvSpPr>
          <p:nvPr/>
        </p:nvSpPr>
        <p:spPr>
          <a:xfrm>
            <a:off x="1018190" y="26276"/>
            <a:ext cx="7370378" cy="19954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600" dirty="0">
                <a:effectLst>
                  <a:outerShdw blurRad="38100" dist="38100" dir="2700000" algn="tl">
                    <a:srgbClr val="000000">
                      <a:alpha val="43137"/>
                    </a:srgbClr>
                  </a:outerShdw>
                </a:effectLst>
              </a:rPr>
              <a:t>Garden Deliverables</a:t>
            </a:r>
          </a:p>
          <a:p>
            <a:pPr algn="ctr"/>
            <a:r>
              <a:rPr lang="en-US" sz="2000" dirty="0">
                <a:effectLst>
                  <a:outerShdw blurRad="38100" dist="38100" dir="2700000" algn="tl">
                    <a:srgbClr val="000000">
                      <a:alpha val="43137"/>
                    </a:srgbClr>
                  </a:outerShdw>
                </a:effectLst>
              </a:rPr>
              <a:t>Module 10 - Garden Ecology</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Lesson 7:  Garden Deliverables</a:t>
            </a:r>
          </a:p>
          <a:p>
            <a:pPr algn="ctr"/>
            <a:r>
              <a:rPr lang="en-US" sz="2000" i="1" dirty="0">
                <a:effectLst>
                  <a:outerShdw blurRad="38100" dist="38100" dir="2700000" algn="tl">
                    <a:srgbClr val="000000">
                      <a:alpha val="43137"/>
                    </a:srgbClr>
                  </a:outerShdw>
                </a:effectLst>
              </a:rPr>
              <a:t>“From Farm to Fork”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2738" y="1788477"/>
            <a:ext cx="6358524" cy="4768893"/>
          </a:xfrm>
          <a:prstGeom prst="rect">
            <a:avLst/>
          </a:prstGeom>
        </p:spPr>
      </p:pic>
    </p:spTree>
    <p:extLst>
      <p:ext uri="{BB962C8B-B14F-4D97-AF65-F5344CB8AC3E}">
        <p14:creationId xmlns:p14="http://schemas.microsoft.com/office/powerpoint/2010/main" val="2217677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519D53-4EE0-461D-8DFE-4335235AE68B}"/>
              </a:ext>
            </a:extLst>
          </p:cNvPr>
          <p:cNvSpPr txBox="1"/>
          <p:nvPr/>
        </p:nvSpPr>
        <p:spPr>
          <a:xfrm>
            <a:off x="-1" y="457200"/>
            <a:ext cx="9135359" cy="5816977"/>
          </a:xfrm>
          <a:prstGeom prst="rect">
            <a:avLst/>
          </a:prstGeom>
          <a:noFill/>
        </p:spPr>
        <p:txBody>
          <a:bodyPr wrap="square" rtlCol="0">
            <a:spAutoFit/>
          </a:bodyPr>
          <a:lstStyle/>
          <a:p>
            <a:pPr algn="ctr">
              <a:spcBef>
                <a:spcPct val="0"/>
              </a:spcBef>
            </a:pPr>
            <a:r>
              <a:rPr lang="en-US" sz="3600" spc="-100" dirty="0">
                <a:solidFill>
                  <a:schemeClr val="tx2"/>
                </a:solidFill>
                <a:effectLst>
                  <a:outerShdw blurRad="38100" dist="38100" dir="2700000" algn="tl">
                    <a:srgbClr val="000000">
                      <a:alpha val="43137"/>
                    </a:srgbClr>
                  </a:outerShdw>
                </a:effectLst>
                <a:latin typeface="+mj-lt"/>
                <a:ea typeface="+mj-ea"/>
                <a:cs typeface="+mj-cs"/>
              </a:rPr>
              <a:t>Success with Edible Garden Deliverables</a:t>
            </a:r>
          </a:p>
          <a:p>
            <a:pPr algn="ctr">
              <a:spcBef>
                <a:spcPct val="0"/>
              </a:spcBef>
            </a:pPr>
            <a:r>
              <a:rPr lang="en-US" sz="3600" spc="-100" dirty="0">
                <a:solidFill>
                  <a:schemeClr val="tx2"/>
                </a:solidFill>
                <a:effectLst>
                  <a:outerShdw blurRad="38100" dist="38100" dir="2700000" algn="tl">
                    <a:srgbClr val="000000">
                      <a:alpha val="43137"/>
                    </a:srgbClr>
                  </a:outerShdw>
                </a:effectLst>
                <a:latin typeface="+mj-lt"/>
                <a:ea typeface="+mj-ea"/>
                <a:cs typeface="+mj-cs"/>
              </a:rPr>
              <a:t>begins with …</a:t>
            </a:r>
          </a:p>
          <a:p>
            <a:pPr algn="ctr">
              <a:spcBef>
                <a:spcPct val="0"/>
              </a:spcBef>
            </a:pPr>
            <a:endParaRPr lang="en-US" sz="2000" spc="-100" dirty="0">
              <a:solidFill>
                <a:schemeClr val="tx2"/>
              </a:solidFill>
              <a:effectLst>
                <a:outerShdw blurRad="38100" dist="38100" dir="2700000" algn="tl">
                  <a:srgbClr val="000000">
                    <a:alpha val="43137"/>
                  </a:srgbClr>
                </a:outerShdw>
              </a:effectLst>
              <a:latin typeface="+mj-lt"/>
              <a:ea typeface="+mj-ea"/>
              <a:cs typeface="+mj-cs"/>
            </a:endParaRPr>
          </a:p>
          <a:p>
            <a:pPr marL="342900" indent="-342900">
              <a:spcBef>
                <a:spcPct val="0"/>
              </a:spcBef>
              <a:buFont typeface="Arial" panose="020B0604020202020204" pitchFamily="34" charset="0"/>
              <a:buChar char="•"/>
            </a:pPr>
            <a:r>
              <a:rPr lang="en-US" sz="2000" spc="-100" dirty="0">
                <a:solidFill>
                  <a:schemeClr val="tx2"/>
                </a:solidFill>
                <a:effectLst>
                  <a:outerShdw blurRad="38100" dist="38100" dir="2700000" algn="tl">
                    <a:srgbClr val="000000">
                      <a:alpha val="43137"/>
                    </a:srgbClr>
                  </a:outerShdw>
                </a:effectLst>
                <a:latin typeface="+mj-lt"/>
                <a:ea typeface="+mj-ea"/>
                <a:cs typeface="+mj-cs"/>
              </a:rPr>
              <a:t>Having a plan</a:t>
            </a:r>
          </a:p>
          <a:p>
            <a:pPr marL="342900" indent="-342900">
              <a:spcBef>
                <a:spcPct val="0"/>
              </a:spcBef>
              <a:buFont typeface="Arial" panose="020B0604020202020204" pitchFamily="34" charset="0"/>
              <a:buChar char="•"/>
            </a:pPr>
            <a:r>
              <a:rPr lang="en-US" sz="2000" spc="-100" dirty="0">
                <a:solidFill>
                  <a:schemeClr val="tx2"/>
                </a:solidFill>
                <a:effectLst>
                  <a:outerShdw blurRad="38100" dist="38100" dir="2700000" algn="tl">
                    <a:srgbClr val="000000">
                      <a:alpha val="43137"/>
                    </a:srgbClr>
                  </a:outerShdw>
                </a:effectLst>
              </a:rPr>
              <a:t>Knowing the harvest times (when will fruits and vegetables ripen?)</a:t>
            </a:r>
          </a:p>
          <a:p>
            <a:pPr marL="342900" indent="-342900">
              <a:spcBef>
                <a:spcPct val="0"/>
              </a:spcBef>
              <a:buFont typeface="Arial" panose="020B0604020202020204" pitchFamily="34" charset="0"/>
              <a:buChar char="•"/>
            </a:pPr>
            <a:r>
              <a:rPr lang="en-US" sz="2000" spc="-100" dirty="0">
                <a:solidFill>
                  <a:schemeClr val="tx2"/>
                </a:solidFill>
                <a:effectLst>
                  <a:outerShdw blurRad="38100" dist="38100" dir="2700000" algn="tl">
                    <a:srgbClr val="000000">
                      <a:alpha val="43137"/>
                    </a:srgbClr>
                  </a:outerShdw>
                </a:effectLst>
              </a:rPr>
              <a:t>Knowing the plants’ growth cycles</a:t>
            </a:r>
          </a:p>
          <a:p>
            <a:pPr marL="342900" indent="-342900">
              <a:spcBef>
                <a:spcPct val="0"/>
              </a:spcBef>
              <a:buFont typeface="Arial" panose="020B0604020202020204" pitchFamily="34" charset="0"/>
              <a:buChar char="•"/>
            </a:pPr>
            <a:r>
              <a:rPr lang="en-US" sz="2000" spc="-100" dirty="0">
                <a:solidFill>
                  <a:schemeClr val="tx2"/>
                </a:solidFill>
                <a:effectLst>
                  <a:outerShdw blurRad="38100" dist="38100" dir="2700000" algn="tl">
                    <a:srgbClr val="000000">
                      <a:alpha val="43137"/>
                    </a:srgbClr>
                  </a:outerShdw>
                </a:effectLst>
              </a:rPr>
              <a:t>Being aware of weather and the climate of the region</a:t>
            </a:r>
          </a:p>
          <a:p>
            <a:pPr marL="342900" indent="-342900">
              <a:spcBef>
                <a:spcPct val="0"/>
              </a:spcBef>
              <a:buFont typeface="Arial" panose="020B0604020202020204" pitchFamily="34" charset="0"/>
              <a:buChar char="•"/>
            </a:pPr>
            <a:r>
              <a:rPr lang="en-US" sz="2000" spc="-100" dirty="0">
                <a:solidFill>
                  <a:schemeClr val="tx2"/>
                </a:solidFill>
                <a:effectLst>
                  <a:outerShdw blurRad="38100" dist="38100" dir="2700000" algn="tl">
                    <a:srgbClr val="000000">
                      <a:alpha val="43137"/>
                    </a:srgbClr>
                  </a:outerShdw>
                </a:effectLst>
                <a:latin typeface="+mj-lt"/>
                <a:ea typeface="+mj-ea"/>
                <a:cs typeface="+mj-cs"/>
              </a:rPr>
              <a:t>Dividing tasks / Sharing in the work</a:t>
            </a:r>
          </a:p>
          <a:p>
            <a:pPr marL="342900" indent="-342900">
              <a:spcBef>
                <a:spcPct val="0"/>
              </a:spcBef>
              <a:buFont typeface="Arial" panose="020B0604020202020204" pitchFamily="34" charset="0"/>
              <a:buChar char="•"/>
            </a:pPr>
            <a:r>
              <a:rPr lang="en-US" sz="2000" spc="-100" dirty="0">
                <a:solidFill>
                  <a:schemeClr val="tx2"/>
                </a:solidFill>
                <a:effectLst>
                  <a:outerShdw blurRad="38100" dist="38100" dir="2700000" algn="tl">
                    <a:srgbClr val="000000">
                      <a:alpha val="43137"/>
                    </a:srgbClr>
                  </a:outerShdw>
                </a:effectLst>
                <a:latin typeface="+mj-lt"/>
                <a:ea typeface="+mj-ea"/>
                <a:cs typeface="+mj-cs"/>
              </a:rPr>
              <a:t>Maintaining the garden – having schedules for:</a:t>
            </a:r>
          </a:p>
          <a:p>
            <a:pPr marL="800100" lvl="1" indent="-342900">
              <a:spcBef>
                <a:spcPct val="0"/>
              </a:spcBef>
              <a:buFont typeface="Arial" panose="020B0604020202020204" pitchFamily="34" charset="0"/>
              <a:buChar char="•"/>
            </a:pPr>
            <a:r>
              <a:rPr lang="en-US" sz="2000" spc="-100" dirty="0">
                <a:solidFill>
                  <a:schemeClr val="tx2"/>
                </a:solidFill>
                <a:effectLst>
                  <a:outerShdw blurRad="38100" dist="38100" dir="2700000" algn="tl">
                    <a:srgbClr val="000000">
                      <a:alpha val="43137"/>
                    </a:srgbClr>
                  </a:outerShdw>
                </a:effectLst>
                <a:latin typeface="+mj-lt"/>
                <a:ea typeface="+mj-ea"/>
                <a:cs typeface="+mj-cs"/>
              </a:rPr>
              <a:t>Weeding</a:t>
            </a:r>
          </a:p>
          <a:p>
            <a:pPr marL="800100" lvl="1" indent="-342900">
              <a:spcBef>
                <a:spcPct val="0"/>
              </a:spcBef>
              <a:buFont typeface="Arial" panose="020B0604020202020204" pitchFamily="34" charset="0"/>
              <a:buChar char="•"/>
            </a:pPr>
            <a:r>
              <a:rPr lang="en-US" sz="2000" spc="-100" dirty="0">
                <a:solidFill>
                  <a:schemeClr val="tx2"/>
                </a:solidFill>
                <a:effectLst>
                  <a:outerShdw blurRad="38100" dist="38100" dir="2700000" algn="tl">
                    <a:srgbClr val="000000">
                      <a:alpha val="43137"/>
                    </a:srgbClr>
                  </a:outerShdw>
                </a:effectLst>
                <a:latin typeface="+mj-lt"/>
                <a:ea typeface="+mj-ea"/>
                <a:cs typeface="+mj-cs"/>
              </a:rPr>
              <a:t>Watering</a:t>
            </a:r>
          </a:p>
          <a:p>
            <a:pPr marL="800100" lvl="1" indent="-342900">
              <a:spcBef>
                <a:spcPct val="0"/>
              </a:spcBef>
              <a:buFont typeface="Arial" panose="020B0604020202020204" pitchFamily="34" charset="0"/>
              <a:buChar char="•"/>
            </a:pPr>
            <a:r>
              <a:rPr lang="en-US" sz="2000" spc="-100" dirty="0">
                <a:solidFill>
                  <a:schemeClr val="tx2"/>
                </a:solidFill>
                <a:effectLst>
                  <a:outerShdw blurRad="38100" dist="38100" dir="2700000" algn="tl">
                    <a:srgbClr val="000000">
                      <a:alpha val="43137"/>
                    </a:srgbClr>
                  </a:outerShdw>
                </a:effectLst>
                <a:latin typeface="+mj-lt"/>
                <a:ea typeface="+mj-ea"/>
                <a:cs typeface="+mj-cs"/>
              </a:rPr>
              <a:t>Soil Amending / Fertilizing (if needed)</a:t>
            </a:r>
          </a:p>
          <a:p>
            <a:pPr marL="800100" lvl="1" indent="-342900">
              <a:spcBef>
                <a:spcPct val="0"/>
              </a:spcBef>
              <a:buFont typeface="Arial" panose="020B0604020202020204" pitchFamily="34" charset="0"/>
              <a:buChar char="•"/>
            </a:pPr>
            <a:r>
              <a:rPr lang="en-US" sz="2000" spc="-100" dirty="0">
                <a:solidFill>
                  <a:schemeClr val="tx2"/>
                </a:solidFill>
                <a:effectLst>
                  <a:outerShdw blurRad="38100" dist="38100" dir="2700000" algn="tl">
                    <a:srgbClr val="000000">
                      <a:alpha val="43137"/>
                    </a:srgbClr>
                  </a:outerShdw>
                </a:effectLst>
                <a:latin typeface="+mj-lt"/>
                <a:ea typeface="+mj-ea"/>
                <a:cs typeface="+mj-cs"/>
              </a:rPr>
              <a:t>Protecting plants during bad weather (freezes, storms…)</a:t>
            </a:r>
          </a:p>
          <a:p>
            <a:pPr marL="800100" lvl="1" indent="-342900">
              <a:spcBef>
                <a:spcPct val="0"/>
              </a:spcBef>
              <a:buFont typeface="Arial" panose="020B0604020202020204" pitchFamily="34" charset="0"/>
              <a:buChar char="•"/>
            </a:pPr>
            <a:r>
              <a:rPr lang="en-US" sz="2000" spc="-100" dirty="0">
                <a:solidFill>
                  <a:schemeClr val="tx2"/>
                </a:solidFill>
                <a:effectLst>
                  <a:outerShdw blurRad="38100" dist="38100" dir="2700000" algn="tl">
                    <a:srgbClr val="000000">
                      <a:alpha val="43137"/>
                    </a:srgbClr>
                  </a:outerShdw>
                </a:effectLst>
                <a:latin typeface="+mj-lt"/>
                <a:ea typeface="+mj-ea"/>
                <a:cs typeface="+mj-cs"/>
              </a:rPr>
              <a:t>Thinning Vegetables (radishes, carrots …)</a:t>
            </a:r>
          </a:p>
          <a:p>
            <a:pPr marL="800100" lvl="1" indent="-342900">
              <a:spcBef>
                <a:spcPct val="0"/>
              </a:spcBef>
              <a:buFont typeface="Arial" panose="020B0604020202020204" pitchFamily="34" charset="0"/>
              <a:buChar char="•"/>
            </a:pPr>
            <a:r>
              <a:rPr lang="en-US" sz="2000" spc="-100" dirty="0">
                <a:solidFill>
                  <a:schemeClr val="tx2"/>
                </a:solidFill>
                <a:effectLst>
                  <a:outerShdw blurRad="38100" dist="38100" dir="2700000" algn="tl">
                    <a:srgbClr val="000000">
                      <a:alpha val="43137"/>
                    </a:srgbClr>
                  </a:outerShdw>
                </a:effectLst>
                <a:latin typeface="+mj-lt"/>
                <a:ea typeface="+mj-ea"/>
                <a:cs typeface="+mj-cs"/>
              </a:rPr>
              <a:t>Harvesting</a:t>
            </a:r>
          </a:p>
          <a:p>
            <a:pPr marL="342900" indent="-342900">
              <a:spcBef>
                <a:spcPct val="0"/>
              </a:spcBef>
              <a:buFont typeface="Arial" panose="020B0604020202020204" pitchFamily="34" charset="0"/>
              <a:buChar char="•"/>
            </a:pPr>
            <a:r>
              <a:rPr lang="en-US" sz="2000" spc="-100" dirty="0">
                <a:solidFill>
                  <a:schemeClr val="tx2"/>
                </a:solidFill>
                <a:effectLst>
                  <a:outerShdw blurRad="38100" dist="38100" dir="2700000" algn="tl">
                    <a:srgbClr val="000000">
                      <a:alpha val="43137"/>
                    </a:srgbClr>
                  </a:outerShdw>
                </a:effectLst>
                <a:latin typeface="+mj-lt"/>
                <a:ea typeface="+mj-ea"/>
                <a:cs typeface="+mj-cs"/>
              </a:rPr>
              <a:t>Distributing produce for consumption (don’t let it spoil!)</a:t>
            </a:r>
          </a:p>
          <a:p>
            <a:pPr marL="342900" indent="-342900">
              <a:spcBef>
                <a:spcPct val="0"/>
              </a:spcBef>
              <a:buFont typeface="Arial" panose="020B0604020202020204" pitchFamily="34" charset="0"/>
              <a:buChar char="•"/>
            </a:pPr>
            <a:endParaRPr lang="en-US" sz="2000" spc="-100" dirty="0">
              <a:solidFill>
                <a:schemeClr val="tx2"/>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408737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519D53-4EE0-461D-8DFE-4335235AE68B}"/>
              </a:ext>
            </a:extLst>
          </p:cNvPr>
          <p:cNvSpPr txBox="1"/>
          <p:nvPr/>
        </p:nvSpPr>
        <p:spPr>
          <a:xfrm>
            <a:off x="-1" y="457200"/>
            <a:ext cx="9135359" cy="8125301"/>
          </a:xfrm>
          <a:prstGeom prst="rect">
            <a:avLst/>
          </a:prstGeom>
          <a:noFill/>
        </p:spPr>
        <p:txBody>
          <a:bodyPr wrap="square" rtlCol="0">
            <a:spAutoFit/>
          </a:bodyPr>
          <a:lstStyle/>
          <a:p>
            <a:pPr algn="ctr">
              <a:spcBef>
                <a:spcPct val="0"/>
              </a:spcBef>
            </a:pPr>
            <a:r>
              <a:rPr lang="en-US" sz="3600" spc="-100" dirty="0">
                <a:solidFill>
                  <a:schemeClr val="tx2"/>
                </a:solidFill>
                <a:effectLst>
                  <a:outerShdw blurRad="38100" dist="38100" dir="2700000" algn="tl">
                    <a:srgbClr val="000000">
                      <a:alpha val="43137"/>
                    </a:srgbClr>
                  </a:outerShdw>
                </a:effectLst>
                <a:latin typeface="+mj-lt"/>
                <a:ea typeface="+mj-ea"/>
                <a:cs typeface="+mj-cs"/>
              </a:rPr>
              <a:t>Other Tips for a Successful Edible Garden …</a:t>
            </a:r>
          </a:p>
          <a:p>
            <a:pPr>
              <a:spcBef>
                <a:spcPct val="0"/>
              </a:spcBef>
            </a:pPr>
            <a:endParaRPr lang="en-US" sz="3600" spc="-100" dirty="0">
              <a:solidFill>
                <a:schemeClr val="tx2"/>
              </a:solidFill>
              <a:effectLst>
                <a:outerShdw blurRad="38100" dist="38100" dir="2700000" algn="tl">
                  <a:srgbClr val="000000">
                    <a:alpha val="43137"/>
                  </a:srgbClr>
                </a:outerShdw>
              </a:effectLst>
              <a:latin typeface="+mj-lt"/>
              <a:ea typeface="+mj-ea"/>
              <a:cs typeface="+mj-cs"/>
            </a:endParaRPr>
          </a:p>
          <a:p>
            <a:pPr marL="342900" indent="-342900">
              <a:spcBef>
                <a:spcPct val="0"/>
              </a:spcBef>
              <a:buFont typeface="Arial" panose="020B0604020202020204" pitchFamily="34" charset="0"/>
              <a:buChar char="•"/>
            </a:pPr>
            <a:r>
              <a:rPr lang="en-US" sz="2500" spc="-100" dirty="0">
                <a:solidFill>
                  <a:schemeClr val="tx2"/>
                </a:solidFill>
                <a:effectLst>
                  <a:outerShdw blurRad="38100" dist="38100" dir="2700000" algn="tl">
                    <a:srgbClr val="000000">
                      <a:alpha val="43137"/>
                    </a:srgbClr>
                  </a:outerShdw>
                </a:effectLst>
                <a:latin typeface="+mj-lt"/>
                <a:ea typeface="+mj-ea"/>
                <a:cs typeface="+mj-cs"/>
              </a:rPr>
              <a:t>Start small</a:t>
            </a:r>
          </a:p>
          <a:p>
            <a:pPr marL="342900" indent="-342900">
              <a:spcBef>
                <a:spcPct val="0"/>
              </a:spcBef>
              <a:buFont typeface="Arial" panose="020B0604020202020204" pitchFamily="34" charset="0"/>
              <a:buChar char="•"/>
            </a:pPr>
            <a:r>
              <a:rPr lang="en-US" sz="2500" spc="-100" dirty="0">
                <a:solidFill>
                  <a:schemeClr val="tx2"/>
                </a:solidFill>
                <a:effectLst>
                  <a:outerShdw blurRad="38100" dist="38100" dir="2700000" algn="tl">
                    <a:srgbClr val="000000">
                      <a:alpha val="43137"/>
                    </a:srgbClr>
                  </a:outerShdw>
                </a:effectLst>
                <a:latin typeface="+mj-lt"/>
                <a:ea typeface="+mj-ea"/>
                <a:cs typeface="+mj-cs"/>
              </a:rPr>
              <a:t>Have a weekly schedule</a:t>
            </a:r>
          </a:p>
          <a:p>
            <a:pPr marL="342900" indent="-342900">
              <a:spcBef>
                <a:spcPct val="0"/>
              </a:spcBef>
              <a:buFont typeface="Arial" panose="020B0604020202020204" pitchFamily="34" charset="0"/>
              <a:buChar char="•"/>
            </a:pPr>
            <a:r>
              <a:rPr lang="en-US" sz="2500" spc="-100" dirty="0">
                <a:solidFill>
                  <a:schemeClr val="tx2"/>
                </a:solidFill>
                <a:effectLst>
                  <a:outerShdw blurRad="38100" dist="38100" dir="2700000" algn="tl">
                    <a:srgbClr val="000000">
                      <a:alpha val="43137"/>
                    </a:srgbClr>
                  </a:outerShdw>
                </a:effectLst>
                <a:latin typeface="+mj-lt"/>
                <a:ea typeface="+mj-ea"/>
                <a:cs typeface="+mj-cs"/>
              </a:rPr>
              <a:t>Solicit volunteers to help with students out in the garden, and to cover the tasks when students are on vacation</a:t>
            </a:r>
          </a:p>
          <a:p>
            <a:pPr marL="342900" indent="-342900">
              <a:spcBef>
                <a:spcPct val="0"/>
              </a:spcBef>
              <a:buFont typeface="Arial" panose="020B0604020202020204" pitchFamily="34" charset="0"/>
              <a:buChar char="•"/>
            </a:pPr>
            <a:r>
              <a:rPr lang="en-US" sz="2500" spc="-100" dirty="0">
                <a:solidFill>
                  <a:schemeClr val="tx2"/>
                </a:solidFill>
                <a:effectLst>
                  <a:outerShdw blurRad="38100" dist="38100" dir="2700000" algn="tl">
                    <a:srgbClr val="000000">
                      <a:alpha val="43137"/>
                    </a:srgbClr>
                  </a:outerShdw>
                </a:effectLst>
                <a:latin typeface="+mj-lt"/>
                <a:ea typeface="+mj-ea"/>
                <a:cs typeface="+mj-cs"/>
              </a:rPr>
              <a:t>Use an electronic garden planner that takes the guess-work out of planting times, harvesting times, etc.; A great one to use is Farmer’s Almanac Garden Planner:</a:t>
            </a:r>
          </a:p>
          <a:p>
            <a:pPr>
              <a:spcBef>
                <a:spcPct val="0"/>
              </a:spcBef>
            </a:pPr>
            <a:r>
              <a:rPr lang="en-US" sz="2500" spc="-100" dirty="0">
                <a:solidFill>
                  <a:schemeClr val="tx2"/>
                </a:solidFill>
                <a:effectLst>
                  <a:outerShdw blurRad="38100" dist="38100" dir="2700000" algn="tl">
                    <a:srgbClr val="000000">
                      <a:alpha val="43137"/>
                    </a:srgbClr>
                  </a:outerShdw>
                </a:effectLst>
                <a:latin typeface="+mj-lt"/>
                <a:ea typeface="+mj-ea"/>
                <a:cs typeface="+mj-cs"/>
              </a:rPr>
              <a:t>      https://gardenplanner.almanac.com/gardenplanner/gardenplanner.html#</a:t>
            </a:r>
          </a:p>
          <a:p>
            <a:pPr marL="342900" indent="-342900">
              <a:spcBef>
                <a:spcPct val="0"/>
              </a:spcBef>
              <a:buFont typeface="Arial" panose="020B0604020202020204" pitchFamily="34" charset="0"/>
              <a:buChar char="•"/>
            </a:pPr>
            <a:endParaRPr lang="en-US" sz="2000" spc="-100" dirty="0">
              <a:solidFill>
                <a:schemeClr val="tx2"/>
              </a:solidFill>
              <a:effectLst>
                <a:outerShdw blurRad="38100" dist="38100" dir="2700000" algn="tl">
                  <a:srgbClr val="000000">
                    <a:alpha val="43137"/>
                  </a:srgbClr>
                </a:outerShdw>
              </a:effectLst>
              <a:latin typeface="+mj-lt"/>
              <a:ea typeface="+mj-ea"/>
              <a:cs typeface="+mj-cs"/>
            </a:endParaRPr>
          </a:p>
          <a:p>
            <a:pPr marL="342900" indent="-342900">
              <a:spcBef>
                <a:spcPct val="0"/>
              </a:spcBef>
              <a:buFont typeface="Arial" panose="020B0604020202020204" pitchFamily="34" charset="0"/>
              <a:buChar char="•"/>
            </a:pPr>
            <a:endParaRPr lang="en-US" sz="2000" spc="-100" dirty="0">
              <a:solidFill>
                <a:schemeClr val="tx2"/>
              </a:solidFill>
              <a:effectLst>
                <a:outerShdw blurRad="38100" dist="38100" dir="2700000" algn="tl">
                  <a:srgbClr val="000000">
                    <a:alpha val="43137"/>
                  </a:srgbClr>
                </a:outerShdw>
              </a:effectLst>
              <a:latin typeface="+mj-lt"/>
              <a:ea typeface="+mj-ea"/>
              <a:cs typeface="+mj-cs"/>
            </a:endParaRPr>
          </a:p>
          <a:p>
            <a:pPr marL="342900" indent="-342900">
              <a:spcBef>
                <a:spcPct val="0"/>
              </a:spcBef>
              <a:buFont typeface="Arial" panose="020B0604020202020204" pitchFamily="34" charset="0"/>
              <a:buChar char="•"/>
            </a:pPr>
            <a:endParaRPr lang="en-US" sz="2000" spc="-100" dirty="0">
              <a:solidFill>
                <a:schemeClr val="tx2"/>
              </a:solidFill>
              <a:effectLst>
                <a:outerShdw blurRad="38100" dist="38100" dir="2700000" algn="tl">
                  <a:srgbClr val="000000">
                    <a:alpha val="43137"/>
                  </a:srgbClr>
                </a:outerShdw>
              </a:effectLst>
              <a:latin typeface="+mj-lt"/>
              <a:ea typeface="+mj-ea"/>
              <a:cs typeface="+mj-cs"/>
            </a:endParaRPr>
          </a:p>
          <a:p>
            <a:pPr marL="342900" indent="-342900">
              <a:spcBef>
                <a:spcPct val="0"/>
              </a:spcBef>
              <a:buFont typeface="Arial" panose="020B0604020202020204" pitchFamily="34" charset="0"/>
              <a:buChar char="•"/>
            </a:pPr>
            <a:endParaRPr lang="en-US" sz="2000" spc="-100" dirty="0">
              <a:solidFill>
                <a:schemeClr val="tx2"/>
              </a:solidFill>
              <a:effectLst>
                <a:outerShdw blurRad="38100" dist="38100" dir="2700000" algn="tl">
                  <a:srgbClr val="000000">
                    <a:alpha val="43137"/>
                  </a:srgbClr>
                </a:outerShdw>
              </a:effectLst>
              <a:latin typeface="+mj-lt"/>
              <a:ea typeface="+mj-ea"/>
              <a:cs typeface="+mj-cs"/>
            </a:endParaRPr>
          </a:p>
          <a:p>
            <a:pPr marL="342900" indent="-342900">
              <a:spcBef>
                <a:spcPct val="0"/>
              </a:spcBef>
              <a:buFont typeface="Arial" panose="020B0604020202020204" pitchFamily="34" charset="0"/>
              <a:buChar char="•"/>
            </a:pPr>
            <a:endParaRPr lang="en-US" sz="2000" spc="-100" dirty="0">
              <a:solidFill>
                <a:schemeClr val="tx2"/>
              </a:solidFill>
              <a:effectLst>
                <a:outerShdw blurRad="38100" dist="38100" dir="2700000" algn="tl">
                  <a:srgbClr val="000000">
                    <a:alpha val="43137"/>
                  </a:srgbClr>
                </a:outerShdw>
              </a:effectLst>
              <a:latin typeface="+mj-lt"/>
              <a:ea typeface="+mj-ea"/>
              <a:cs typeface="+mj-cs"/>
            </a:endParaRPr>
          </a:p>
          <a:p>
            <a:pPr marL="342900" indent="-342900">
              <a:spcBef>
                <a:spcPct val="0"/>
              </a:spcBef>
              <a:buFont typeface="Arial" panose="020B0604020202020204" pitchFamily="34" charset="0"/>
              <a:buChar char="•"/>
            </a:pPr>
            <a:endParaRPr lang="en-US" sz="2000" spc="-100" dirty="0">
              <a:solidFill>
                <a:schemeClr val="tx2"/>
              </a:solidFill>
              <a:effectLst>
                <a:outerShdw blurRad="38100" dist="38100" dir="2700000" algn="tl">
                  <a:srgbClr val="000000">
                    <a:alpha val="43137"/>
                  </a:srgbClr>
                </a:outerShdw>
              </a:effectLst>
              <a:latin typeface="+mj-lt"/>
              <a:ea typeface="+mj-ea"/>
              <a:cs typeface="+mj-cs"/>
            </a:endParaRPr>
          </a:p>
          <a:p>
            <a:pPr marL="342900" indent="-342900">
              <a:spcBef>
                <a:spcPct val="0"/>
              </a:spcBef>
              <a:buFont typeface="Arial" panose="020B0604020202020204" pitchFamily="34" charset="0"/>
              <a:buChar char="•"/>
            </a:pPr>
            <a:endParaRPr lang="en-US" sz="2000" spc="-100" dirty="0">
              <a:solidFill>
                <a:schemeClr val="tx2"/>
              </a:solidFill>
              <a:effectLst>
                <a:outerShdw blurRad="38100" dist="38100" dir="2700000" algn="tl">
                  <a:srgbClr val="000000">
                    <a:alpha val="43137"/>
                  </a:srgbClr>
                </a:outerShdw>
              </a:effectLst>
              <a:latin typeface="+mj-lt"/>
              <a:ea typeface="+mj-ea"/>
              <a:cs typeface="+mj-cs"/>
            </a:endParaRPr>
          </a:p>
          <a:p>
            <a:pPr marL="342900" indent="-342900">
              <a:spcBef>
                <a:spcPct val="0"/>
              </a:spcBef>
              <a:buFont typeface="Arial" panose="020B0604020202020204" pitchFamily="34" charset="0"/>
              <a:buChar char="•"/>
            </a:pPr>
            <a:endParaRPr lang="en-US" sz="2000" spc="-100" dirty="0">
              <a:solidFill>
                <a:schemeClr val="tx2"/>
              </a:solidFill>
              <a:effectLst>
                <a:outerShdw blurRad="38100" dist="38100" dir="2700000" algn="tl">
                  <a:srgbClr val="000000">
                    <a:alpha val="43137"/>
                  </a:srgbClr>
                </a:outerShdw>
              </a:effectLst>
              <a:latin typeface="+mj-lt"/>
              <a:ea typeface="+mj-ea"/>
              <a:cs typeface="+mj-cs"/>
            </a:endParaRPr>
          </a:p>
          <a:p>
            <a:pPr marL="342900" indent="-342900">
              <a:spcBef>
                <a:spcPct val="0"/>
              </a:spcBef>
              <a:buFont typeface="Arial" panose="020B0604020202020204" pitchFamily="34" charset="0"/>
              <a:buChar char="•"/>
            </a:pPr>
            <a:endParaRPr lang="en-US" sz="2000" spc="-100" dirty="0">
              <a:solidFill>
                <a:schemeClr val="tx2"/>
              </a:solidFill>
              <a:effectLst>
                <a:outerShdw blurRad="38100" dist="38100" dir="2700000" algn="tl">
                  <a:srgbClr val="000000">
                    <a:alpha val="43137"/>
                  </a:srgbClr>
                </a:outerShdw>
              </a:effectLst>
              <a:latin typeface="+mj-lt"/>
              <a:ea typeface="+mj-ea"/>
              <a:cs typeface="+mj-cs"/>
            </a:endParaRPr>
          </a:p>
          <a:p>
            <a:pPr marL="342900" indent="-342900">
              <a:spcBef>
                <a:spcPct val="0"/>
              </a:spcBef>
              <a:buFont typeface="Arial" panose="020B0604020202020204" pitchFamily="34" charset="0"/>
              <a:buChar char="•"/>
            </a:pPr>
            <a:endParaRPr lang="en-US" sz="2000" spc="-100" dirty="0">
              <a:solidFill>
                <a:schemeClr val="tx2"/>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37886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3C344-7B76-468E-A1E8-D8BDF2B3519D}"/>
              </a:ext>
            </a:extLst>
          </p:cNvPr>
          <p:cNvSpPr txBox="1"/>
          <p:nvPr/>
        </p:nvSpPr>
        <p:spPr>
          <a:xfrm>
            <a:off x="1676400" y="1599957"/>
            <a:ext cx="5571397" cy="338554"/>
          </a:xfrm>
          <a:prstGeom prst="rect">
            <a:avLst/>
          </a:prstGeom>
          <a:noFill/>
        </p:spPr>
        <p:txBody>
          <a:bodyPr wrap="none" rtlCol="0">
            <a:spAutoFit/>
          </a:bodyPr>
          <a:lstStyle/>
          <a:p>
            <a:r>
              <a:rPr lang="en-US" sz="1600" dirty="0"/>
              <a:t>         http://www.fao.org/docrep/009/a0218e/A0218E11.htm</a:t>
            </a:r>
          </a:p>
        </p:txBody>
      </p:sp>
      <p:pic>
        <p:nvPicPr>
          <p:cNvPr id="6" name="Picture 2">
            <a:extLst>
              <a:ext uri="{FF2B5EF4-FFF2-40B4-BE49-F238E27FC236}">
                <a16:creationId xmlns:a16="http://schemas.microsoft.com/office/drawing/2014/main" id="{D9805E76-918C-48C8-88FB-2BB24019BB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320" y="2185482"/>
            <a:ext cx="2290054" cy="33587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747875-7F9F-4ABF-9097-249EA982F391}"/>
              </a:ext>
            </a:extLst>
          </p:cNvPr>
          <p:cNvSpPr txBox="1"/>
          <p:nvPr/>
        </p:nvSpPr>
        <p:spPr>
          <a:xfrm>
            <a:off x="1447800" y="1156039"/>
            <a:ext cx="6656694" cy="369332"/>
          </a:xfrm>
          <a:prstGeom prst="rect">
            <a:avLst/>
          </a:prstGeom>
          <a:noFill/>
        </p:spPr>
        <p:txBody>
          <a:bodyPr wrap="none" rtlCol="0">
            <a:spAutoFit/>
          </a:bodyPr>
          <a:lstStyle/>
          <a:p>
            <a:r>
              <a:rPr lang="en-US" dirty="0"/>
              <a:t>A MANUAL FOR TEACHERS, PARENTS AND COMMUNITIES</a:t>
            </a:r>
          </a:p>
        </p:txBody>
      </p:sp>
      <p:sp>
        <p:nvSpPr>
          <p:cNvPr id="5" name="TextBox 4">
            <a:extLst>
              <a:ext uri="{FF2B5EF4-FFF2-40B4-BE49-F238E27FC236}">
                <a16:creationId xmlns:a16="http://schemas.microsoft.com/office/drawing/2014/main" id="{E4A8C902-EE98-481E-8AE0-79BA85DA1038}"/>
              </a:ext>
            </a:extLst>
          </p:cNvPr>
          <p:cNvSpPr txBox="1"/>
          <p:nvPr/>
        </p:nvSpPr>
        <p:spPr>
          <a:xfrm>
            <a:off x="163196" y="619788"/>
            <a:ext cx="8817607" cy="461665"/>
          </a:xfrm>
          <a:prstGeom prst="rect">
            <a:avLst/>
          </a:prstGeom>
          <a:noFill/>
        </p:spPr>
        <p:txBody>
          <a:bodyPr wrap="none" rtlCol="0">
            <a:spAutoFit/>
          </a:bodyPr>
          <a:lstStyle/>
          <a:p>
            <a:r>
              <a:rPr lang="en-US" sz="2400" dirty="0"/>
              <a:t>Setting Up and Running a School Garden. Toolkits for Teachers</a:t>
            </a:r>
          </a:p>
        </p:txBody>
      </p:sp>
      <p:sp>
        <p:nvSpPr>
          <p:cNvPr id="10" name="TextBox 9">
            <a:extLst>
              <a:ext uri="{FF2B5EF4-FFF2-40B4-BE49-F238E27FC236}">
                <a16:creationId xmlns:a16="http://schemas.microsoft.com/office/drawing/2014/main" id="{18E3BF30-6D28-4506-BABE-D18B532B8E99}"/>
              </a:ext>
            </a:extLst>
          </p:cNvPr>
          <p:cNvSpPr txBox="1"/>
          <p:nvPr/>
        </p:nvSpPr>
        <p:spPr>
          <a:xfrm>
            <a:off x="3581400" y="2238499"/>
            <a:ext cx="4940520" cy="1731500"/>
          </a:xfrm>
          <a:prstGeom prst="rect">
            <a:avLst/>
          </a:prstGeom>
          <a:noFill/>
          <a:ln>
            <a:solidFill>
              <a:srgbClr val="006600"/>
            </a:solidFill>
          </a:ln>
        </p:spPr>
        <p:txBody>
          <a:bodyPr wrap="square" rtlCol="0">
            <a:spAutoFit/>
          </a:bodyPr>
          <a:lstStyle/>
          <a:p>
            <a:pPr algn="ctr">
              <a:lnSpc>
                <a:spcPct val="150000"/>
              </a:lnSpc>
            </a:pPr>
            <a:r>
              <a:rPr lang="es-ES" sz="1600" dirty="0"/>
              <a:t>Available electronically on-line at: </a:t>
            </a:r>
            <a:r>
              <a:rPr lang="es-ES" sz="1600" dirty="0">
                <a:hlinkClick r:id="rId3"/>
              </a:rPr>
              <a:t>www.fao.org/docrep/009/a0218e/a0218e00.htm</a:t>
            </a:r>
            <a:r>
              <a:rPr lang="es-ES" sz="1600" dirty="0"/>
              <a:t>, </a:t>
            </a:r>
          </a:p>
          <a:p>
            <a:pPr algn="ctr">
              <a:lnSpc>
                <a:spcPct val="150000"/>
              </a:lnSpc>
            </a:pPr>
            <a:r>
              <a:rPr lang="es-ES" sz="1600" dirty="0"/>
              <a:t>or in Spanish (Crear y manejar un huerto escolar) at: </a:t>
            </a:r>
            <a:r>
              <a:rPr lang="es-ES" sz="1600" dirty="0">
                <a:hlinkClick r:id="rId4"/>
              </a:rPr>
              <a:t>www.fao.org/docrep/009/a0218s/a0218s00.htm</a:t>
            </a:r>
            <a:endParaRPr lang="es-ES" sz="1600" dirty="0"/>
          </a:p>
          <a:p>
            <a:pPr algn="ctr">
              <a:lnSpc>
                <a:spcPct val="150000"/>
              </a:lnSpc>
            </a:pPr>
            <a:endParaRPr lang="en-US" sz="800" dirty="0"/>
          </a:p>
        </p:txBody>
      </p:sp>
      <p:sp>
        <p:nvSpPr>
          <p:cNvPr id="11" name="TextBox 10">
            <a:extLst>
              <a:ext uri="{FF2B5EF4-FFF2-40B4-BE49-F238E27FC236}">
                <a16:creationId xmlns:a16="http://schemas.microsoft.com/office/drawing/2014/main" id="{09E1381F-5DCD-47E2-8735-68FB4EC15946}"/>
              </a:ext>
            </a:extLst>
          </p:cNvPr>
          <p:cNvSpPr txBox="1"/>
          <p:nvPr/>
        </p:nvSpPr>
        <p:spPr>
          <a:xfrm>
            <a:off x="3566160" y="4112673"/>
            <a:ext cx="4940520" cy="954107"/>
          </a:xfrm>
          <a:prstGeom prst="rect">
            <a:avLst/>
          </a:prstGeom>
          <a:noFill/>
        </p:spPr>
        <p:txBody>
          <a:bodyPr wrap="none" rtlCol="0">
            <a:spAutoFit/>
          </a:bodyPr>
          <a:lstStyle/>
          <a:p>
            <a:pPr algn="ctr"/>
            <a:r>
              <a:rPr lang="en-US" sz="1400" dirty="0"/>
              <a:t>Ellen Muehlhoff (ed), 2005</a:t>
            </a:r>
            <a:br>
              <a:rPr lang="en-US" sz="1400" dirty="0"/>
            </a:br>
            <a:r>
              <a:rPr lang="en-US" sz="1400" dirty="0"/>
              <a:t>Published by the Food and Agricultural Organisation, Rome </a:t>
            </a:r>
            <a:br>
              <a:rPr lang="en-US" sz="1400" dirty="0"/>
            </a:br>
            <a:r>
              <a:rPr lang="en-US" sz="1400" dirty="0"/>
              <a:t>Spiralbound, 208pp, </a:t>
            </a:r>
            <a:br>
              <a:rPr lang="en-US" sz="1400" dirty="0"/>
            </a:br>
            <a:r>
              <a:rPr lang="en-US" sz="1400" dirty="0"/>
              <a:t>ISBN 92 5 105408 8</a:t>
            </a:r>
          </a:p>
        </p:txBody>
      </p:sp>
      <p:sp>
        <p:nvSpPr>
          <p:cNvPr id="12" name="TextBox 11">
            <a:extLst>
              <a:ext uri="{FF2B5EF4-FFF2-40B4-BE49-F238E27FC236}">
                <a16:creationId xmlns:a16="http://schemas.microsoft.com/office/drawing/2014/main" id="{3983A77C-4020-4752-87FF-75B81513C348}"/>
              </a:ext>
            </a:extLst>
          </p:cNvPr>
          <p:cNvSpPr txBox="1"/>
          <p:nvPr/>
        </p:nvSpPr>
        <p:spPr>
          <a:xfrm>
            <a:off x="3286247" y="5127045"/>
            <a:ext cx="5530826" cy="276999"/>
          </a:xfrm>
          <a:prstGeom prst="rect">
            <a:avLst/>
          </a:prstGeom>
          <a:noFill/>
        </p:spPr>
        <p:txBody>
          <a:bodyPr wrap="square" rtlCol="0">
            <a:spAutoFit/>
          </a:bodyPr>
          <a:lstStyle/>
          <a:p>
            <a:r>
              <a:rPr lang="en-US" sz="1200" dirty="0"/>
              <a:t>Food and Agriculture Organization of the United Nations Rome, © FAO 2005</a:t>
            </a:r>
          </a:p>
        </p:txBody>
      </p:sp>
      <p:sp>
        <p:nvSpPr>
          <p:cNvPr id="14" name="TextBox 13">
            <a:extLst>
              <a:ext uri="{FF2B5EF4-FFF2-40B4-BE49-F238E27FC236}">
                <a16:creationId xmlns:a16="http://schemas.microsoft.com/office/drawing/2014/main" id="{252C4E2B-1AB0-4240-8C27-73199846F2E7}"/>
              </a:ext>
            </a:extLst>
          </p:cNvPr>
          <p:cNvSpPr txBox="1"/>
          <p:nvPr/>
        </p:nvSpPr>
        <p:spPr>
          <a:xfrm>
            <a:off x="557174" y="5686903"/>
            <a:ext cx="4740400" cy="861774"/>
          </a:xfrm>
          <a:prstGeom prst="rect">
            <a:avLst/>
          </a:prstGeom>
          <a:noFill/>
        </p:spPr>
        <p:txBody>
          <a:bodyPr wrap="none" rtlCol="0">
            <a:spAutoFit/>
          </a:bodyPr>
          <a:lstStyle/>
          <a:p>
            <a:r>
              <a:rPr lang="en-US" sz="1000" dirty="0"/>
              <a:t>Front cover:</a:t>
            </a:r>
          </a:p>
          <a:p>
            <a:r>
              <a:rPr lang="en-US" sz="1000" dirty="0"/>
              <a:t>School children in China: R. Faidutti.</a:t>
            </a:r>
          </a:p>
          <a:p>
            <a:r>
              <a:rPr lang="en-US" sz="1000" dirty="0"/>
              <a:t>School garden in Panama: Jesús Bulux, Instituto de Nutrición de Centro América</a:t>
            </a:r>
          </a:p>
          <a:p>
            <a:r>
              <a:rPr lang="en-US" sz="1000" dirty="0"/>
              <a:t>y Panamá and Pan American Health Organization.</a:t>
            </a:r>
          </a:p>
          <a:p>
            <a:r>
              <a:rPr lang="en-US" sz="1000" dirty="0"/>
              <a:t>Vegetables and fruit: Mel Futter.</a:t>
            </a:r>
          </a:p>
        </p:txBody>
      </p:sp>
    </p:spTree>
    <p:extLst>
      <p:ext uri="{BB962C8B-B14F-4D97-AF65-F5344CB8AC3E}">
        <p14:creationId xmlns:p14="http://schemas.microsoft.com/office/powerpoint/2010/main" val="23912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3C344-7B76-468E-A1E8-D8BDF2B3519D}"/>
              </a:ext>
            </a:extLst>
          </p:cNvPr>
          <p:cNvSpPr txBox="1"/>
          <p:nvPr/>
        </p:nvSpPr>
        <p:spPr>
          <a:xfrm>
            <a:off x="1295400" y="914400"/>
            <a:ext cx="7010400" cy="646331"/>
          </a:xfrm>
          <a:prstGeom prst="rect">
            <a:avLst/>
          </a:prstGeom>
          <a:noFill/>
        </p:spPr>
        <p:txBody>
          <a:bodyPr wrap="square" rtlCol="0">
            <a:spAutoFit/>
          </a:bodyPr>
          <a:lstStyle/>
          <a:p>
            <a:r>
              <a:rPr lang="en-US" sz="3600" dirty="0"/>
              <a:t>Other School Garden Resources</a:t>
            </a:r>
          </a:p>
        </p:txBody>
      </p:sp>
      <p:sp>
        <p:nvSpPr>
          <p:cNvPr id="7" name="TextBox 6">
            <a:extLst>
              <a:ext uri="{FF2B5EF4-FFF2-40B4-BE49-F238E27FC236}">
                <a16:creationId xmlns:a16="http://schemas.microsoft.com/office/drawing/2014/main" id="{7BF2F107-5982-4587-9823-FC235E093476}"/>
              </a:ext>
            </a:extLst>
          </p:cNvPr>
          <p:cNvSpPr txBox="1"/>
          <p:nvPr/>
        </p:nvSpPr>
        <p:spPr>
          <a:xfrm>
            <a:off x="381000" y="2438400"/>
            <a:ext cx="8543814" cy="954107"/>
          </a:xfrm>
          <a:prstGeom prst="rect">
            <a:avLst/>
          </a:prstGeom>
          <a:noFill/>
        </p:spPr>
        <p:txBody>
          <a:bodyPr wrap="none" rtlCol="0">
            <a:spAutoFit/>
          </a:bodyPr>
          <a:lstStyle/>
          <a:p>
            <a:pPr marL="342900" indent="-342900">
              <a:buFont typeface="+mj-lt"/>
              <a:buAutoNum type="arabicPeriod"/>
            </a:pPr>
            <a:r>
              <a:rPr lang="en-US" sz="1400" dirty="0">
                <a:hlinkClick r:id="rId2"/>
              </a:rPr>
              <a:t>https://www.bgci.org/education/2257/</a:t>
            </a:r>
            <a:endParaRPr lang="en-US" sz="1400" dirty="0"/>
          </a:p>
          <a:p>
            <a:pPr marL="342900" indent="-342900">
              <a:buFont typeface="+mj-lt"/>
              <a:buAutoNum type="arabicPeriod"/>
            </a:pPr>
            <a:r>
              <a:rPr lang="en-US" sz="1400" dirty="0">
                <a:hlinkClick r:id="rId3"/>
              </a:rPr>
              <a:t>https://www.growveg.com/guides/how-to-set-up-a-school-garden/</a:t>
            </a:r>
            <a:endParaRPr lang="en-US" sz="1400" dirty="0"/>
          </a:p>
          <a:p>
            <a:pPr marL="342900" indent="-342900">
              <a:buFont typeface="+mj-lt"/>
              <a:buAutoNum type="arabicPeriod"/>
            </a:pPr>
            <a:r>
              <a:rPr lang="en-US" sz="1400" dirty="0">
                <a:hlinkClick r:id="rId4"/>
              </a:rPr>
              <a:t>https://www.treehugger.com/culture/setting-up-and-running-a-school-garden-toolkits-for-teachers.html</a:t>
            </a:r>
            <a:endParaRPr lang="en-US" sz="1400" dirty="0"/>
          </a:p>
          <a:p>
            <a:pPr marL="342900" indent="-342900">
              <a:buFont typeface="+mj-lt"/>
              <a:buAutoNum type="arabicPeriod"/>
            </a:pPr>
            <a:r>
              <a:rPr lang="en-US" sz="1400" dirty="0"/>
              <a:t>https://gardenplanner.almanac.com/ </a:t>
            </a:r>
          </a:p>
        </p:txBody>
      </p:sp>
    </p:spTree>
    <p:extLst>
      <p:ext uri="{BB962C8B-B14F-4D97-AF65-F5344CB8AC3E}">
        <p14:creationId xmlns:p14="http://schemas.microsoft.com/office/powerpoint/2010/main" val="2130580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552" y="1523999"/>
            <a:ext cx="6044596" cy="4533447"/>
          </a:xfrm>
          <a:prstGeom prst="rect">
            <a:avLst/>
          </a:prstGeom>
        </p:spPr>
      </p:pic>
      <p:pic>
        <p:nvPicPr>
          <p:cNvPr id="9" name="Picture 8">
            <a:extLst>
              <a:ext uri="{FF2B5EF4-FFF2-40B4-BE49-F238E27FC236}">
                <a16:creationId xmlns:a16="http://schemas.microsoft.com/office/drawing/2014/main" id="{A938E8F4-1F7E-444F-9B30-86574CE59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216" y="2531337"/>
            <a:ext cx="3358360" cy="2518770"/>
          </a:xfrm>
          <a:prstGeom prst="rect">
            <a:avLst/>
          </a:prstGeom>
        </p:spPr>
      </p:pic>
      <p:sp>
        <p:nvSpPr>
          <p:cNvPr id="5" name="TextBox 4">
            <a:extLst>
              <a:ext uri="{FF2B5EF4-FFF2-40B4-BE49-F238E27FC236}">
                <a16:creationId xmlns:a16="http://schemas.microsoft.com/office/drawing/2014/main" id="{A8945EBC-49C6-4FC5-8234-93E9E2A99EA9}"/>
              </a:ext>
            </a:extLst>
          </p:cNvPr>
          <p:cNvSpPr txBox="1"/>
          <p:nvPr/>
        </p:nvSpPr>
        <p:spPr>
          <a:xfrm>
            <a:off x="2607259" y="510400"/>
            <a:ext cx="3997889" cy="646331"/>
          </a:xfrm>
          <a:prstGeom prst="rect">
            <a:avLst/>
          </a:prstGeom>
          <a:noFill/>
        </p:spPr>
        <p:txBody>
          <a:bodyPr wrap="none" rtlCol="0">
            <a:spAutoFit/>
          </a:bodyPr>
          <a:lstStyle/>
          <a:p>
            <a:pPr algn="ctr">
              <a:spcBef>
                <a:spcPct val="0"/>
              </a:spcBef>
            </a:pPr>
            <a:r>
              <a:rPr lang="en-US" sz="3600" spc="-100" dirty="0">
                <a:solidFill>
                  <a:schemeClr val="tx2"/>
                </a:solidFill>
                <a:effectLst>
                  <a:outerShdw blurRad="38100" dist="38100" dir="2700000" algn="tl">
                    <a:srgbClr val="000000">
                      <a:alpha val="43137"/>
                    </a:srgbClr>
                  </a:outerShdw>
                </a:effectLst>
                <a:latin typeface="+mj-lt"/>
                <a:ea typeface="+mj-ea"/>
                <a:cs typeface="+mj-cs"/>
              </a:rPr>
              <a:t>Whether it’s Fruit….</a:t>
            </a:r>
          </a:p>
        </p:txBody>
      </p:sp>
      <p:sp>
        <p:nvSpPr>
          <p:cNvPr id="6" name="TextBox 5">
            <a:extLst>
              <a:ext uri="{FF2B5EF4-FFF2-40B4-BE49-F238E27FC236}">
                <a16:creationId xmlns:a16="http://schemas.microsoft.com/office/drawing/2014/main" id="{9EBD0254-A2FE-4D25-A79A-CFFF92D3FFB4}"/>
              </a:ext>
            </a:extLst>
          </p:cNvPr>
          <p:cNvSpPr txBox="1"/>
          <p:nvPr/>
        </p:nvSpPr>
        <p:spPr>
          <a:xfrm>
            <a:off x="7093396" y="5486400"/>
            <a:ext cx="1479892" cy="369332"/>
          </a:xfrm>
          <a:prstGeom prst="rect">
            <a:avLst/>
          </a:prstGeom>
          <a:noFill/>
        </p:spPr>
        <p:txBody>
          <a:bodyPr wrap="none" rtlCol="0">
            <a:spAutoFit/>
          </a:bodyPr>
          <a:lstStyle/>
          <a:p>
            <a:r>
              <a:rPr lang="en-US" dirty="0"/>
              <a:t>Strawberries</a:t>
            </a:r>
          </a:p>
        </p:txBody>
      </p:sp>
    </p:spTree>
    <p:extLst>
      <p:ext uri="{BB962C8B-B14F-4D97-AF65-F5344CB8AC3E}">
        <p14:creationId xmlns:p14="http://schemas.microsoft.com/office/powerpoint/2010/main" val="260578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945EBC-49C6-4FC5-8234-93E9E2A99EA9}"/>
              </a:ext>
            </a:extLst>
          </p:cNvPr>
          <p:cNvSpPr txBox="1"/>
          <p:nvPr/>
        </p:nvSpPr>
        <p:spPr>
          <a:xfrm>
            <a:off x="1959550" y="510400"/>
            <a:ext cx="5293309" cy="646331"/>
          </a:xfrm>
          <a:prstGeom prst="rect">
            <a:avLst/>
          </a:prstGeom>
          <a:noFill/>
        </p:spPr>
        <p:txBody>
          <a:bodyPr wrap="none" rtlCol="0">
            <a:spAutoFit/>
          </a:bodyPr>
          <a:lstStyle/>
          <a:p>
            <a:pPr algn="ctr">
              <a:spcBef>
                <a:spcPct val="0"/>
              </a:spcBef>
            </a:pPr>
            <a:r>
              <a:rPr lang="en-US" sz="3600" spc="-100" dirty="0">
                <a:solidFill>
                  <a:schemeClr val="tx2"/>
                </a:solidFill>
                <a:effectLst>
                  <a:outerShdw blurRad="38100" dist="38100" dir="2700000" algn="tl">
                    <a:srgbClr val="000000">
                      <a:alpha val="43137"/>
                    </a:srgbClr>
                  </a:outerShdw>
                </a:effectLst>
                <a:latin typeface="+mj-lt"/>
                <a:ea typeface="+mj-ea"/>
                <a:cs typeface="+mj-cs"/>
              </a:rPr>
              <a:t>Whether it’s Vegetables….</a:t>
            </a:r>
          </a:p>
        </p:txBody>
      </p:sp>
      <p:sp>
        <p:nvSpPr>
          <p:cNvPr id="6" name="TextBox 5">
            <a:extLst>
              <a:ext uri="{FF2B5EF4-FFF2-40B4-BE49-F238E27FC236}">
                <a16:creationId xmlns:a16="http://schemas.microsoft.com/office/drawing/2014/main" id="{9EBD0254-A2FE-4D25-A79A-CFFF92D3FFB4}"/>
              </a:ext>
            </a:extLst>
          </p:cNvPr>
          <p:cNvSpPr txBox="1"/>
          <p:nvPr/>
        </p:nvSpPr>
        <p:spPr>
          <a:xfrm>
            <a:off x="5729751" y="5867400"/>
            <a:ext cx="941283" cy="369332"/>
          </a:xfrm>
          <a:prstGeom prst="rect">
            <a:avLst/>
          </a:prstGeom>
          <a:noFill/>
        </p:spPr>
        <p:txBody>
          <a:bodyPr wrap="none" rtlCol="0">
            <a:spAutoFit/>
          </a:bodyPr>
          <a:lstStyle/>
          <a:p>
            <a:r>
              <a:rPr lang="en-US" dirty="0"/>
              <a:t>Carrots</a:t>
            </a:r>
          </a:p>
        </p:txBody>
      </p:sp>
      <p:sp>
        <p:nvSpPr>
          <p:cNvPr id="2" name="TextBox 1">
            <a:extLst>
              <a:ext uri="{FF2B5EF4-FFF2-40B4-BE49-F238E27FC236}">
                <a16:creationId xmlns:a16="http://schemas.microsoft.com/office/drawing/2014/main" id="{533B3B2D-1CFB-4941-B285-8576079A777C}"/>
              </a:ext>
            </a:extLst>
          </p:cNvPr>
          <p:cNvSpPr txBox="1"/>
          <p:nvPr/>
        </p:nvSpPr>
        <p:spPr>
          <a:xfrm>
            <a:off x="529444" y="4724400"/>
            <a:ext cx="1326004" cy="369332"/>
          </a:xfrm>
          <a:prstGeom prst="rect">
            <a:avLst/>
          </a:prstGeom>
          <a:noFill/>
        </p:spPr>
        <p:txBody>
          <a:bodyPr wrap="none" rtlCol="0">
            <a:spAutoFit/>
          </a:bodyPr>
          <a:lstStyle/>
          <a:p>
            <a:r>
              <a:rPr lang="en-US" dirty="0"/>
              <a:t>Cauliflower</a:t>
            </a:r>
          </a:p>
        </p:txBody>
      </p:sp>
      <p:sp>
        <p:nvSpPr>
          <p:cNvPr id="8" name="TextBox 7">
            <a:extLst>
              <a:ext uri="{FF2B5EF4-FFF2-40B4-BE49-F238E27FC236}">
                <a16:creationId xmlns:a16="http://schemas.microsoft.com/office/drawing/2014/main" id="{12BB6428-4B3E-4066-A07E-A2B5ADA24C18}"/>
              </a:ext>
            </a:extLst>
          </p:cNvPr>
          <p:cNvSpPr txBox="1"/>
          <p:nvPr/>
        </p:nvSpPr>
        <p:spPr>
          <a:xfrm>
            <a:off x="6858000" y="4876583"/>
            <a:ext cx="1005403" cy="369332"/>
          </a:xfrm>
          <a:prstGeom prst="rect">
            <a:avLst/>
          </a:prstGeom>
          <a:noFill/>
        </p:spPr>
        <p:txBody>
          <a:bodyPr wrap="none" rtlCol="0">
            <a:spAutoFit/>
          </a:bodyPr>
          <a:lstStyle/>
          <a:p>
            <a:r>
              <a:rPr lang="en-US" dirty="0"/>
              <a:t>Broccoli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280" y="1676400"/>
            <a:ext cx="3903608" cy="2927706"/>
          </a:xfrm>
          <a:prstGeom prst="rect">
            <a:avLst/>
          </a:prstGeom>
        </p:spPr>
      </p:pic>
      <p:pic>
        <p:nvPicPr>
          <p:cNvPr id="11" name="Picture 10">
            <a:extLst>
              <a:ext uri="{FF2B5EF4-FFF2-40B4-BE49-F238E27FC236}">
                <a16:creationId xmlns:a16="http://schemas.microsoft.com/office/drawing/2014/main" id="{88504AB8-68B4-4301-8E46-CA9598947C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347768"/>
            <a:ext cx="4502177" cy="3376632"/>
          </a:xfrm>
          <a:prstGeom prst="rect">
            <a:avLst/>
          </a:prstGeom>
        </p:spPr>
      </p:pic>
      <p:pic>
        <p:nvPicPr>
          <p:cNvPr id="9" name="Picture 8">
            <a:extLst>
              <a:ext uri="{FF2B5EF4-FFF2-40B4-BE49-F238E27FC236}">
                <a16:creationId xmlns:a16="http://schemas.microsoft.com/office/drawing/2014/main" id="{A938E8F4-1F7E-444F-9B30-86574CE594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7459" y="4191000"/>
            <a:ext cx="3148836" cy="2361627"/>
          </a:xfrm>
          <a:prstGeom prst="rect">
            <a:avLst/>
          </a:prstGeom>
        </p:spPr>
      </p:pic>
    </p:spTree>
    <p:extLst>
      <p:ext uri="{BB962C8B-B14F-4D97-AF65-F5344CB8AC3E}">
        <p14:creationId xmlns:p14="http://schemas.microsoft.com/office/powerpoint/2010/main" val="205080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E5EBD62-40A5-4FFA-A777-C9C03EB15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3346" y="1219332"/>
            <a:ext cx="4137307" cy="3102980"/>
          </a:xfrm>
          <a:prstGeom prst="rect">
            <a:avLst/>
          </a:prstGeom>
        </p:spPr>
      </p:pic>
      <p:pic>
        <p:nvPicPr>
          <p:cNvPr id="9" name="Picture 8">
            <a:extLst>
              <a:ext uri="{FF2B5EF4-FFF2-40B4-BE49-F238E27FC236}">
                <a16:creationId xmlns:a16="http://schemas.microsoft.com/office/drawing/2014/main" id="{A938E8F4-1F7E-444F-9B30-86574CE59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3261" y="3699881"/>
            <a:ext cx="3657600" cy="2743200"/>
          </a:xfrm>
          <a:prstGeom prst="rect">
            <a:avLst/>
          </a:prstGeom>
        </p:spPr>
      </p:pic>
      <p:sp>
        <p:nvSpPr>
          <p:cNvPr id="5" name="TextBox 4">
            <a:extLst>
              <a:ext uri="{FF2B5EF4-FFF2-40B4-BE49-F238E27FC236}">
                <a16:creationId xmlns:a16="http://schemas.microsoft.com/office/drawing/2014/main" id="{A8945EBC-49C6-4FC5-8234-93E9E2A99EA9}"/>
              </a:ext>
            </a:extLst>
          </p:cNvPr>
          <p:cNvSpPr txBox="1"/>
          <p:nvPr/>
        </p:nvSpPr>
        <p:spPr>
          <a:xfrm>
            <a:off x="1401706" y="510400"/>
            <a:ext cx="6408999" cy="646331"/>
          </a:xfrm>
          <a:prstGeom prst="rect">
            <a:avLst/>
          </a:prstGeom>
          <a:noFill/>
        </p:spPr>
        <p:txBody>
          <a:bodyPr wrap="none" rtlCol="0">
            <a:spAutoFit/>
          </a:bodyPr>
          <a:lstStyle/>
          <a:p>
            <a:pPr algn="ctr">
              <a:spcBef>
                <a:spcPct val="0"/>
              </a:spcBef>
            </a:pPr>
            <a:r>
              <a:rPr lang="en-US" sz="3600" spc="-100" dirty="0">
                <a:solidFill>
                  <a:schemeClr val="tx2"/>
                </a:solidFill>
                <a:effectLst>
                  <a:outerShdw blurRad="38100" dist="38100" dir="2700000" algn="tl">
                    <a:srgbClr val="000000">
                      <a:alpha val="43137"/>
                    </a:srgbClr>
                  </a:outerShdw>
                </a:effectLst>
                <a:latin typeface="+mj-lt"/>
                <a:ea typeface="+mj-ea"/>
                <a:cs typeface="+mj-cs"/>
              </a:rPr>
              <a:t>Whether it’s More Vegetables….</a:t>
            </a:r>
          </a:p>
        </p:txBody>
      </p:sp>
      <p:sp>
        <p:nvSpPr>
          <p:cNvPr id="8" name="TextBox 7">
            <a:extLst>
              <a:ext uri="{FF2B5EF4-FFF2-40B4-BE49-F238E27FC236}">
                <a16:creationId xmlns:a16="http://schemas.microsoft.com/office/drawing/2014/main" id="{12BB6428-4B3E-4066-A07E-A2B5ADA24C18}"/>
              </a:ext>
            </a:extLst>
          </p:cNvPr>
          <p:cNvSpPr txBox="1"/>
          <p:nvPr/>
        </p:nvSpPr>
        <p:spPr>
          <a:xfrm>
            <a:off x="6858000" y="2401490"/>
            <a:ext cx="1185004" cy="369332"/>
          </a:xfrm>
          <a:prstGeom prst="rect">
            <a:avLst/>
          </a:prstGeom>
          <a:noFill/>
        </p:spPr>
        <p:txBody>
          <a:bodyPr wrap="none" rtlCol="0">
            <a:spAutoFit/>
          </a:bodyPr>
          <a:lstStyle/>
          <a:p>
            <a:r>
              <a:rPr lang="en-US" dirty="0"/>
              <a:t>Tomatoes</a:t>
            </a:r>
          </a:p>
        </p:txBody>
      </p:sp>
      <p:pic>
        <p:nvPicPr>
          <p:cNvPr id="10" name="Picture 9">
            <a:extLst>
              <a:ext uri="{FF2B5EF4-FFF2-40B4-BE49-F238E27FC236}">
                <a16:creationId xmlns:a16="http://schemas.microsoft.com/office/drawing/2014/main" id="{089D28BE-4326-43FD-8A42-F7B98E2C7F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35" y="4389041"/>
            <a:ext cx="2948942" cy="1965960"/>
          </a:xfrm>
          <a:prstGeom prst="rect">
            <a:avLst/>
          </a:prstGeom>
        </p:spPr>
      </p:pic>
    </p:spTree>
    <p:extLst>
      <p:ext uri="{BB962C8B-B14F-4D97-AF65-F5344CB8AC3E}">
        <p14:creationId xmlns:p14="http://schemas.microsoft.com/office/powerpoint/2010/main" val="76313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945EBC-49C6-4FC5-8234-93E9E2A99EA9}"/>
              </a:ext>
            </a:extLst>
          </p:cNvPr>
          <p:cNvSpPr txBox="1"/>
          <p:nvPr/>
        </p:nvSpPr>
        <p:spPr>
          <a:xfrm>
            <a:off x="1878345" y="510400"/>
            <a:ext cx="5455725" cy="646331"/>
          </a:xfrm>
          <a:prstGeom prst="rect">
            <a:avLst/>
          </a:prstGeom>
          <a:noFill/>
        </p:spPr>
        <p:txBody>
          <a:bodyPr wrap="none" rtlCol="0">
            <a:spAutoFit/>
          </a:bodyPr>
          <a:lstStyle/>
          <a:p>
            <a:pPr algn="ctr">
              <a:spcBef>
                <a:spcPct val="0"/>
              </a:spcBef>
            </a:pPr>
            <a:r>
              <a:rPr lang="en-US" sz="3600" spc="-100" dirty="0">
                <a:solidFill>
                  <a:schemeClr val="tx2"/>
                </a:solidFill>
                <a:effectLst>
                  <a:outerShdw blurRad="38100" dist="38100" dir="2700000" algn="tl">
                    <a:srgbClr val="000000">
                      <a:alpha val="43137"/>
                    </a:srgbClr>
                  </a:outerShdw>
                </a:effectLst>
                <a:latin typeface="+mj-lt"/>
                <a:ea typeface="+mj-ea"/>
                <a:cs typeface="+mj-cs"/>
              </a:rPr>
              <a:t>… And More Vegetables….</a:t>
            </a:r>
          </a:p>
        </p:txBody>
      </p:sp>
      <p:sp>
        <p:nvSpPr>
          <p:cNvPr id="6" name="TextBox 5">
            <a:extLst>
              <a:ext uri="{FF2B5EF4-FFF2-40B4-BE49-F238E27FC236}">
                <a16:creationId xmlns:a16="http://schemas.microsoft.com/office/drawing/2014/main" id="{9EBD0254-A2FE-4D25-A79A-CFFF92D3FFB4}"/>
              </a:ext>
            </a:extLst>
          </p:cNvPr>
          <p:cNvSpPr txBox="1"/>
          <p:nvPr/>
        </p:nvSpPr>
        <p:spPr>
          <a:xfrm>
            <a:off x="1955947" y="4826407"/>
            <a:ext cx="684803" cy="369332"/>
          </a:xfrm>
          <a:prstGeom prst="rect">
            <a:avLst/>
          </a:prstGeom>
          <a:noFill/>
        </p:spPr>
        <p:txBody>
          <a:bodyPr wrap="none" rtlCol="0">
            <a:spAutoFit/>
          </a:bodyPr>
          <a:lstStyle/>
          <a:p>
            <a:r>
              <a:rPr lang="en-US" dirty="0"/>
              <a:t>Corn</a:t>
            </a:r>
          </a:p>
        </p:txBody>
      </p:sp>
      <p:pic>
        <p:nvPicPr>
          <p:cNvPr id="3" name="Picture 2">
            <a:extLst>
              <a:ext uri="{FF2B5EF4-FFF2-40B4-BE49-F238E27FC236}">
                <a16:creationId xmlns:a16="http://schemas.microsoft.com/office/drawing/2014/main" id="{DAF447DC-EFB9-48B4-B37B-AD02F0099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316" y="2590800"/>
            <a:ext cx="4726721" cy="3152479"/>
          </a:xfrm>
          <a:prstGeom prst="rect">
            <a:avLst/>
          </a:prstGeom>
        </p:spPr>
      </p:pic>
      <p:sp>
        <p:nvSpPr>
          <p:cNvPr id="4" name="TextBox 3">
            <a:extLst>
              <a:ext uri="{FF2B5EF4-FFF2-40B4-BE49-F238E27FC236}">
                <a16:creationId xmlns:a16="http://schemas.microsoft.com/office/drawing/2014/main" id="{0E963A47-E6E5-4C91-BE1D-1BB4CF3389D4}"/>
              </a:ext>
            </a:extLst>
          </p:cNvPr>
          <p:cNvSpPr txBox="1"/>
          <p:nvPr/>
        </p:nvSpPr>
        <p:spPr>
          <a:xfrm>
            <a:off x="5993738" y="5945388"/>
            <a:ext cx="1043876" cy="369332"/>
          </a:xfrm>
          <a:prstGeom prst="rect">
            <a:avLst/>
          </a:prstGeom>
          <a:noFill/>
        </p:spPr>
        <p:txBody>
          <a:bodyPr wrap="none" rtlCol="0">
            <a:spAutoFit/>
          </a:bodyPr>
          <a:lstStyle/>
          <a:p>
            <a:r>
              <a:rPr lang="en-US" dirty="0"/>
              <a:t>Peppers</a:t>
            </a:r>
          </a:p>
        </p:txBody>
      </p:sp>
      <p:pic>
        <p:nvPicPr>
          <p:cNvPr id="8" name="Picture 7">
            <a:extLst>
              <a:ext uri="{FF2B5EF4-FFF2-40B4-BE49-F238E27FC236}">
                <a16:creationId xmlns:a16="http://schemas.microsoft.com/office/drawing/2014/main" id="{C6D496ED-ECFA-4EB7-B87D-72D2B9B0C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447800"/>
            <a:ext cx="4267200" cy="3200400"/>
          </a:xfrm>
          <a:prstGeom prst="rect">
            <a:avLst/>
          </a:prstGeom>
        </p:spPr>
      </p:pic>
    </p:spTree>
    <p:extLst>
      <p:ext uri="{BB962C8B-B14F-4D97-AF65-F5344CB8AC3E}">
        <p14:creationId xmlns:p14="http://schemas.microsoft.com/office/powerpoint/2010/main" val="299358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945EBC-49C6-4FC5-8234-93E9E2A99EA9}"/>
              </a:ext>
            </a:extLst>
          </p:cNvPr>
          <p:cNvSpPr txBox="1"/>
          <p:nvPr/>
        </p:nvSpPr>
        <p:spPr>
          <a:xfrm>
            <a:off x="584681" y="685800"/>
            <a:ext cx="8089650" cy="584775"/>
          </a:xfrm>
          <a:prstGeom prst="rect">
            <a:avLst/>
          </a:prstGeom>
          <a:noFill/>
        </p:spPr>
        <p:txBody>
          <a:bodyPr wrap="none" rtlCol="0">
            <a:spAutoFit/>
          </a:bodyPr>
          <a:lstStyle/>
          <a:p>
            <a:pPr algn="ctr">
              <a:spcBef>
                <a:spcPct val="0"/>
              </a:spcBef>
            </a:pPr>
            <a:r>
              <a:rPr lang="en-US" sz="3200" spc="-100" dirty="0">
                <a:solidFill>
                  <a:schemeClr val="tx2"/>
                </a:solidFill>
                <a:effectLst>
                  <a:outerShdw blurRad="38100" dist="38100" dir="2700000" algn="tl">
                    <a:srgbClr val="000000">
                      <a:alpha val="43137"/>
                    </a:srgbClr>
                  </a:outerShdw>
                </a:effectLst>
                <a:latin typeface="+mj-lt"/>
                <a:ea typeface="+mj-ea"/>
                <a:cs typeface="+mj-cs"/>
              </a:rPr>
              <a:t>Whether it’s Pumpkins, Melons and Squash….</a:t>
            </a:r>
          </a:p>
        </p:txBody>
      </p:sp>
      <p:pic>
        <p:nvPicPr>
          <p:cNvPr id="3" name="Picture 2">
            <a:extLst>
              <a:ext uri="{FF2B5EF4-FFF2-40B4-BE49-F238E27FC236}">
                <a16:creationId xmlns:a16="http://schemas.microsoft.com/office/drawing/2014/main" id="{A452FF59-52EC-4FCB-B787-8EBB9D3BE8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260" y="3505200"/>
            <a:ext cx="4292600" cy="3219450"/>
          </a:xfrm>
          <a:prstGeom prst="rect">
            <a:avLst/>
          </a:prstGeom>
        </p:spPr>
      </p:pic>
      <p:pic>
        <p:nvPicPr>
          <p:cNvPr id="10" name="Picture 9">
            <a:extLst>
              <a:ext uri="{FF2B5EF4-FFF2-40B4-BE49-F238E27FC236}">
                <a16:creationId xmlns:a16="http://schemas.microsoft.com/office/drawing/2014/main" id="{2BE82D6A-CA37-4690-B1A9-79D8B8362B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20" y="1676400"/>
            <a:ext cx="3520439" cy="2640329"/>
          </a:xfrm>
          <a:prstGeom prst="rect">
            <a:avLst/>
          </a:prstGeom>
        </p:spPr>
      </p:pic>
      <p:pic>
        <p:nvPicPr>
          <p:cNvPr id="9" name="Picture 8">
            <a:extLst>
              <a:ext uri="{FF2B5EF4-FFF2-40B4-BE49-F238E27FC236}">
                <a16:creationId xmlns:a16="http://schemas.microsoft.com/office/drawing/2014/main" id="{A938E8F4-1F7E-444F-9B30-86574CE594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600200"/>
            <a:ext cx="3358360" cy="2518770"/>
          </a:xfrm>
          <a:prstGeom prst="rect">
            <a:avLst/>
          </a:prstGeom>
        </p:spPr>
      </p:pic>
    </p:spTree>
    <p:extLst>
      <p:ext uri="{BB962C8B-B14F-4D97-AF65-F5344CB8AC3E}">
        <p14:creationId xmlns:p14="http://schemas.microsoft.com/office/powerpoint/2010/main" val="335425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945EBC-49C6-4FC5-8234-93E9E2A99EA9}"/>
              </a:ext>
            </a:extLst>
          </p:cNvPr>
          <p:cNvSpPr txBox="1"/>
          <p:nvPr/>
        </p:nvSpPr>
        <p:spPr>
          <a:xfrm>
            <a:off x="692333" y="510400"/>
            <a:ext cx="7827784" cy="646331"/>
          </a:xfrm>
          <a:prstGeom prst="rect">
            <a:avLst/>
          </a:prstGeom>
          <a:noFill/>
        </p:spPr>
        <p:txBody>
          <a:bodyPr wrap="none" rtlCol="0">
            <a:spAutoFit/>
          </a:bodyPr>
          <a:lstStyle/>
          <a:p>
            <a:pPr algn="ctr">
              <a:spcBef>
                <a:spcPct val="0"/>
              </a:spcBef>
            </a:pPr>
            <a:r>
              <a:rPr lang="en-US" sz="3600" spc="-100" dirty="0">
                <a:solidFill>
                  <a:schemeClr val="tx2"/>
                </a:solidFill>
                <a:effectLst>
                  <a:outerShdw blurRad="38100" dist="38100" dir="2700000" algn="tl">
                    <a:srgbClr val="000000">
                      <a:alpha val="43137"/>
                    </a:srgbClr>
                  </a:outerShdw>
                </a:effectLst>
                <a:latin typeface="+mj-lt"/>
                <a:ea typeface="+mj-ea"/>
                <a:cs typeface="+mj-cs"/>
              </a:rPr>
              <a:t>Or flowering plants (providing nectar)….</a:t>
            </a:r>
          </a:p>
        </p:txBody>
      </p:sp>
      <p:sp>
        <p:nvSpPr>
          <p:cNvPr id="2" name="TextBox 1">
            <a:extLst>
              <a:ext uri="{FF2B5EF4-FFF2-40B4-BE49-F238E27FC236}">
                <a16:creationId xmlns:a16="http://schemas.microsoft.com/office/drawing/2014/main" id="{B083C344-7B76-468E-A1E8-D8BDF2B3519D}"/>
              </a:ext>
            </a:extLst>
          </p:cNvPr>
          <p:cNvSpPr txBox="1"/>
          <p:nvPr/>
        </p:nvSpPr>
        <p:spPr>
          <a:xfrm>
            <a:off x="1295400" y="6162934"/>
            <a:ext cx="7019870" cy="369332"/>
          </a:xfrm>
          <a:prstGeom prst="rect">
            <a:avLst/>
          </a:prstGeom>
          <a:noFill/>
        </p:spPr>
        <p:txBody>
          <a:bodyPr wrap="none" rtlCol="0">
            <a:spAutoFit/>
          </a:bodyPr>
          <a:lstStyle/>
          <a:p>
            <a:r>
              <a:rPr lang="en-US" dirty="0"/>
              <a:t>https://mywoodlot.com/item/enjoying-a-strawberry-thank-sixty-bees</a:t>
            </a:r>
          </a:p>
        </p:txBody>
      </p:sp>
      <p:sp>
        <p:nvSpPr>
          <p:cNvPr id="4" name="TextBox 3">
            <a:extLst>
              <a:ext uri="{FF2B5EF4-FFF2-40B4-BE49-F238E27FC236}">
                <a16:creationId xmlns:a16="http://schemas.microsoft.com/office/drawing/2014/main" id="{457EE91F-4693-463A-A152-C65BFEF5EB6E}"/>
              </a:ext>
            </a:extLst>
          </p:cNvPr>
          <p:cNvSpPr txBox="1"/>
          <p:nvPr/>
        </p:nvSpPr>
        <p:spPr>
          <a:xfrm>
            <a:off x="5267960" y="3132386"/>
            <a:ext cx="3581400" cy="2800767"/>
          </a:xfrm>
          <a:prstGeom prst="rect">
            <a:avLst/>
          </a:prstGeom>
          <a:noFill/>
        </p:spPr>
        <p:txBody>
          <a:bodyPr wrap="square" rtlCol="0">
            <a:spAutoFit/>
          </a:bodyPr>
          <a:lstStyle/>
          <a:p>
            <a:pPr algn="ctr"/>
            <a:r>
              <a:rPr lang="en-US" sz="1600" dirty="0"/>
              <a:t>Bees are critical to making strawberries bigger, redder, and longer-lasting. Technically, strawberries can pollinate themselves, but the resulting berries are small. That’s because a strawberry is really a collection of tiny fruits that all meld together into one delicious morsel. Each of those tiny fruits has to be individually pollinated. Without bees, that doesn’t happen.</a:t>
            </a:r>
          </a:p>
        </p:txBody>
      </p:sp>
      <p:pic>
        <p:nvPicPr>
          <p:cNvPr id="1026" name="Picture 2" descr="image2">
            <a:extLst>
              <a:ext uri="{FF2B5EF4-FFF2-40B4-BE49-F238E27FC236}">
                <a16:creationId xmlns:a16="http://schemas.microsoft.com/office/drawing/2014/main" id="{8154A169-07DC-41D3-8411-1F8DCD6F6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40" y="2732753"/>
            <a:ext cx="4800600"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E3BA9E-6E74-45B8-9373-1D9795C0E0BA}"/>
              </a:ext>
            </a:extLst>
          </p:cNvPr>
          <p:cNvSpPr txBox="1"/>
          <p:nvPr/>
        </p:nvSpPr>
        <p:spPr>
          <a:xfrm>
            <a:off x="1066382" y="1956370"/>
            <a:ext cx="5222905" cy="246221"/>
          </a:xfrm>
          <a:prstGeom prst="rect">
            <a:avLst/>
          </a:prstGeom>
          <a:noFill/>
        </p:spPr>
        <p:txBody>
          <a:bodyPr wrap="none" rtlCol="0">
            <a:spAutoFit/>
          </a:bodyPr>
          <a:lstStyle/>
          <a:p>
            <a:r>
              <a:rPr lang="pl-PL" sz="1000" dirty="0"/>
              <a:t>By Rlaferla, CC BY-SA 3.0, https://commons.wikimedia.org/w/index.php?curid=20573474</a:t>
            </a:r>
            <a:endParaRPr lang="en-US" sz="1000" dirty="0"/>
          </a:p>
        </p:txBody>
      </p:sp>
      <p:pic>
        <p:nvPicPr>
          <p:cNvPr id="7" name="Picture 6">
            <a:extLst>
              <a:ext uri="{FF2B5EF4-FFF2-40B4-BE49-F238E27FC236}">
                <a16:creationId xmlns:a16="http://schemas.microsoft.com/office/drawing/2014/main" id="{D0EA9B1A-798D-4286-9D34-3D6A792360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9287" y="1352877"/>
            <a:ext cx="1538745" cy="1699428"/>
          </a:xfrm>
          <a:prstGeom prst="rect">
            <a:avLst/>
          </a:prstGeom>
        </p:spPr>
      </p:pic>
    </p:spTree>
    <p:extLst>
      <p:ext uri="{BB962C8B-B14F-4D97-AF65-F5344CB8AC3E}">
        <p14:creationId xmlns:p14="http://schemas.microsoft.com/office/powerpoint/2010/main" val="10387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945EBC-49C6-4FC5-8234-93E9E2A99EA9}"/>
              </a:ext>
            </a:extLst>
          </p:cNvPr>
          <p:cNvSpPr txBox="1"/>
          <p:nvPr/>
        </p:nvSpPr>
        <p:spPr>
          <a:xfrm>
            <a:off x="839828" y="510400"/>
            <a:ext cx="7532831" cy="646331"/>
          </a:xfrm>
          <a:prstGeom prst="rect">
            <a:avLst/>
          </a:prstGeom>
          <a:noFill/>
        </p:spPr>
        <p:txBody>
          <a:bodyPr wrap="none" rtlCol="0">
            <a:spAutoFit/>
          </a:bodyPr>
          <a:lstStyle/>
          <a:p>
            <a:pPr algn="ctr">
              <a:spcBef>
                <a:spcPct val="0"/>
              </a:spcBef>
            </a:pPr>
            <a:r>
              <a:rPr lang="en-US" sz="3600" spc="-100" dirty="0">
                <a:solidFill>
                  <a:schemeClr val="tx2"/>
                </a:solidFill>
                <a:effectLst>
                  <a:outerShdw blurRad="38100" dist="38100" dir="2700000" algn="tl">
                    <a:srgbClr val="000000">
                      <a:alpha val="43137"/>
                    </a:srgbClr>
                  </a:outerShdw>
                </a:effectLst>
                <a:latin typeface="+mj-lt"/>
                <a:ea typeface="+mj-ea"/>
                <a:cs typeface="+mj-cs"/>
              </a:rPr>
              <a:t>Or observing the pollination process…</a:t>
            </a:r>
          </a:p>
        </p:txBody>
      </p:sp>
      <p:sp>
        <p:nvSpPr>
          <p:cNvPr id="2" name="TextBox 1">
            <a:extLst>
              <a:ext uri="{FF2B5EF4-FFF2-40B4-BE49-F238E27FC236}">
                <a16:creationId xmlns:a16="http://schemas.microsoft.com/office/drawing/2014/main" id="{B083C344-7B76-468E-A1E8-D8BDF2B3519D}"/>
              </a:ext>
            </a:extLst>
          </p:cNvPr>
          <p:cNvSpPr txBox="1"/>
          <p:nvPr/>
        </p:nvSpPr>
        <p:spPr>
          <a:xfrm>
            <a:off x="1747906" y="5425567"/>
            <a:ext cx="6070957" cy="369332"/>
          </a:xfrm>
          <a:prstGeom prst="rect">
            <a:avLst/>
          </a:prstGeom>
          <a:noFill/>
        </p:spPr>
        <p:txBody>
          <a:bodyPr wrap="none" rtlCol="0">
            <a:spAutoFit/>
          </a:bodyPr>
          <a:lstStyle/>
          <a:p>
            <a:r>
              <a:rPr lang="en-US" dirty="0"/>
              <a:t>http://www.ourediblegarden.org/gardening/pollination.html</a:t>
            </a:r>
          </a:p>
        </p:txBody>
      </p:sp>
      <p:pic>
        <p:nvPicPr>
          <p:cNvPr id="4098" name="Picture 2" descr="Bee pollinating squash">
            <a:extLst>
              <a:ext uri="{FF2B5EF4-FFF2-40B4-BE49-F238E27FC236}">
                <a16:creationId xmlns:a16="http://schemas.microsoft.com/office/drawing/2014/main" id="{E362B55D-7A14-443D-B655-A098CF2C8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46" y="1263368"/>
            <a:ext cx="2424190" cy="28217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241E6E-4189-4579-AF65-A354A7CB2D17}"/>
              </a:ext>
            </a:extLst>
          </p:cNvPr>
          <p:cNvSpPr txBox="1"/>
          <p:nvPr/>
        </p:nvSpPr>
        <p:spPr>
          <a:xfrm>
            <a:off x="2871294" y="1432433"/>
            <a:ext cx="2123439" cy="2462213"/>
          </a:xfrm>
          <a:prstGeom prst="rect">
            <a:avLst/>
          </a:prstGeom>
          <a:noFill/>
        </p:spPr>
        <p:txBody>
          <a:bodyPr wrap="square" rtlCol="0">
            <a:spAutoFit/>
          </a:bodyPr>
          <a:lstStyle/>
          <a:p>
            <a:r>
              <a:rPr lang="en-US" sz="1400" dirty="0"/>
              <a:t>Squash plants have male and female flowers. (The squash develops from the female flowers).</a:t>
            </a:r>
          </a:p>
          <a:p>
            <a:endParaRPr lang="en-US" sz="1400" dirty="0"/>
          </a:p>
          <a:p>
            <a:r>
              <a:rPr lang="en-US" sz="1400" dirty="0"/>
              <a:t>The bees do the work of pollinating the flowers so the squash develops. No bees, no squash!</a:t>
            </a:r>
          </a:p>
          <a:p>
            <a:endParaRPr lang="en-US" sz="1400" dirty="0"/>
          </a:p>
        </p:txBody>
      </p:sp>
      <p:pic>
        <p:nvPicPr>
          <p:cNvPr id="4100" name="Picture 4" descr="Bumblebee pollinating a tomato">
            <a:extLst>
              <a:ext uri="{FF2B5EF4-FFF2-40B4-BE49-F238E27FC236}">
                <a16:creationId xmlns:a16="http://schemas.microsoft.com/office/drawing/2014/main" id="{E581D6D4-0ACF-4132-8DCB-04B68EF79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1263368"/>
            <a:ext cx="2506751" cy="28576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8006624-CE76-4C9F-9256-DF963EB0BAA6}"/>
              </a:ext>
            </a:extLst>
          </p:cNvPr>
          <p:cNvSpPr txBox="1"/>
          <p:nvPr/>
        </p:nvSpPr>
        <p:spPr>
          <a:xfrm>
            <a:off x="152400" y="4270703"/>
            <a:ext cx="8716734" cy="954107"/>
          </a:xfrm>
          <a:prstGeom prst="rect">
            <a:avLst/>
          </a:prstGeom>
          <a:noFill/>
        </p:spPr>
        <p:txBody>
          <a:bodyPr wrap="square" rtlCol="0">
            <a:spAutoFit/>
          </a:bodyPr>
          <a:lstStyle/>
          <a:p>
            <a:pPr algn="r"/>
            <a:r>
              <a:rPr lang="en-US" sz="1400" dirty="0"/>
              <a:t>Although wind can do the job, tomatoes benefit greatly from bumblebees' special "buzz pollination.“</a:t>
            </a:r>
          </a:p>
          <a:p>
            <a:pPr algn="r"/>
            <a:endParaRPr lang="en-US" sz="1400" dirty="0"/>
          </a:p>
          <a:p>
            <a:pPr algn="r"/>
            <a:r>
              <a:rPr lang="en-US" sz="1400" dirty="0"/>
              <a:t>Some experts recommend tapping each flower cluster a couple of times a day with a pencil, but we'd much rather provide an appealing habitat for bumblebees and let them do the work—as nature intended.</a:t>
            </a:r>
          </a:p>
        </p:txBody>
      </p:sp>
      <p:pic>
        <p:nvPicPr>
          <p:cNvPr id="4102" name="Picture 6" descr="header">
            <a:extLst>
              <a:ext uri="{FF2B5EF4-FFF2-40B4-BE49-F238E27FC236}">
                <a16:creationId xmlns:a16="http://schemas.microsoft.com/office/drawing/2014/main" id="{86F139B2-3C0E-4BDB-B92B-8E598224E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4" y="5875183"/>
            <a:ext cx="6877050" cy="76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48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3C344-7B76-468E-A1E8-D8BDF2B3519D}"/>
              </a:ext>
            </a:extLst>
          </p:cNvPr>
          <p:cNvSpPr txBox="1"/>
          <p:nvPr/>
        </p:nvSpPr>
        <p:spPr>
          <a:xfrm>
            <a:off x="533400" y="6213883"/>
            <a:ext cx="8319788" cy="338554"/>
          </a:xfrm>
          <a:prstGeom prst="rect">
            <a:avLst/>
          </a:prstGeom>
          <a:noFill/>
        </p:spPr>
        <p:txBody>
          <a:bodyPr wrap="square" rtlCol="0">
            <a:spAutoFit/>
          </a:bodyPr>
          <a:lstStyle/>
          <a:p>
            <a:r>
              <a:rPr lang="en-US" sz="1600" dirty="0"/>
              <a:t>        </a:t>
            </a:r>
            <a:r>
              <a:rPr lang="en-US" sz="1400" dirty="0"/>
              <a:t>Taken from Setting up a school garden   http://www.fao.org/docrep/009/a0218e/A0218E11.htm</a:t>
            </a:r>
          </a:p>
        </p:txBody>
      </p:sp>
      <p:sp>
        <p:nvSpPr>
          <p:cNvPr id="4" name="TextBox 3">
            <a:extLst>
              <a:ext uri="{FF2B5EF4-FFF2-40B4-BE49-F238E27FC236}">
                <a16:creationId xmlns:a16="http://schemas.microsoft.com/office/drawing/2014/main" id="{457EE91F-4693-463A-A152-C65BFEF5EB6E}"/>
              </a:ext>
            </a:extLst>
          </p:cNvPr>
          <p:cNvSpPr txBox="1"/>
          <p:nvPr/>
        </p:nvSpPr>
        <p:spPr>
          <a:xfrm>
            <a:off x="5181600" y="1981200"/>
            <a:ext cx="3733800" cy="4031873"/>
          </a:xfrm>
          <a:prstGeom prst="rect">
            <a:avLst/>
          </a:prstGeom>
          <a:noFill/>
        </p:spPr>
        <p:txBody>
          <a:bodyPr wrap="square" rtlCol="0">
            <a:spAutoFit/>
          </a:bodyPr>
          <a:lstStyle/>
          <a:p>
            <a:pPr algn="ctr"/>
            <a:r>
              <a:rPr lang="en-US" sz="1600" dirty="0"/>
              <a:t>Bear in mind that a school garden is not like projects which stand or fall by whether they meet their production targets. It is a learning experience, so the process is as important as the product. Success is good for motivation, but small failures are interesting and instructive. Production objectives are not written in stone. Some may be dropped because of circumstances, or replaced with more interesting ones. Equally you may have to give up some gardening ambitions if educational needs are more important. Having a mid-term review of objectives and progress is always a good idea.</a:t>
            </a:r>
          </a:p>
        </p:txBody>
      </p:sp>
      <p:pic>
        <p:nvPicPr>
          <p:cNvPr id="6" name="Picture 2" descr="http://www.fao.org/docrep/009/a0218e/A0218E184.jpg">
            <a:extLst>
              <a:ext uri="{FF2B5EF4-FFF2-40B4-BE49-F238E27FC236}">
                <a16:creationId xmlns:a16="http://schemas.microsoft.com/office/drawing/2014/main" id="{D9805E76-918C-48C8-88FB-2BB24019B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11" y="2209800"/>
            <a:ext cx="4757745" cy="34036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519D53-4EE0-461D-8DFE-4335235AE68B}"/>
              </a:ext>
            </a:extLst>
          </p:cNvPr>
          <p:cNvSpPr txBox="1"/>
          <p:nvPr/>
        </p:nvSpPr>
        <p:spPr>
          <a:xfrm>
            <a:off x="634447" y="501171"/>
            <a:ext cx="7875105" cy="1200329"/>
          </a:xfrm>
          <a:prstGeom prst="rect">
            <a:avLst/>
          </a:prstGeom>
          <a:noFill/>
        </p:spPr>
        <p:txBody>
          <a:bodyPr wrap="none" rtlCol="0">
            <a:spAutoFit/>
          </a:bodyPr>
          <a:lstStyle/>
          <a:p>
            <a:pPr algn="ctr">
              <a:spcBef>
                <a:spcPct val="0"/>
              </a:spcBef>
            </a:pPr>
            <a:r>
              <a:rPr lang="en-US" sz="3600" spc="-100" dirty="0">
                <a:solidFill>
                  <a:schemeClr val="tx2"/>
                </a:solidFill>
                <a:effectLst>
                  <a:outerShdw blurRad="38100" dist="38100" dir="2700000" algn="tl">
                    <a:srgbClr val="000000">
                      <a:alpha val="43137"/>
                    </a:srgbClr>
                  </a:outerShdw>
                </a:effectLst>
                <a:latin typeface="+mj-lt"/>
                <a:ea typeface="+mj-ea"/>
                <a:cs typeface="+mj-cs"/>
              </a:rPr>
              <a:t>It’s all about </a:t>
            </a:r>
          </a:p>
          <a:p>
            <a:pPr algn="ctr">
              <a:spcBef>
                <a:spcPct val="0"/>
              </a:spcBef>
            </a:pPr>
            <a:r>
              <a:rPr lang="en-US" sz="3600" spc="-100" dirty="0">
                <a:solidFill>
                  <a:schemeClr val="tx2"/>
                </a:solidFill>
                <a:effectLst>
                  <a:outerShdw blurRad="38100" dist="38100" dir="2700000" algn="tl">
                    <a:srgbClr val="000000">
                      <a:alpha val="43137"/>
                    </a:srgbClr>
                  </a:outerShdw>
                </a:effectLst>
                <a:latin typeface="+mj-lt"/>
                <a:ea typeface="+mj-ea"/>
                <a:cs typeface="+mj-cs"/>
              </a:rPr>
              <a:t>WHAT’S LEARNED ALONG THE WAY!</a:t>
            </a:r>
          </a:p>
        </p:txBody>
      </p:sp>
    </p:spTree>
    <p:extLst>
      <p:ext uri="{BB962C8B-B14F-4D97-AF65-F5344CB8AC3E}">
        <p14:creationId xmlns:p14="http://schemas.microsoft.com/office/powerpoint/2010/main" val="1958179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0">
      <a:dk1>
        <a:srgbClr val="4A5A7A"/>
      </a:dk1>
      <a:lt1>
        <a:srgbClr val="E3E6EB"/>
      </a:lt1>
      <a:dk2>
        <a:srgbClr val="656162"/>
      </a:dk2>
      <a:lt2>
        <a:srgbClr val="E0DACC"/>
      </a:lt2>
      <a:accent1>
        <a:srgbClr val="0070C0"/>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11204</TotalTime>
  <Words>765</Words>
  <Application>Microsoft Office PowerPoint</Application>
  <PresentationFormat>On-screen Show (4:3)</PresentationFormat>
  <Paragraphs>79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Symbol</vt: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Humming Birds in Costa Rica</dc:title>
  <dc:creator>Erich</dc:creator>
  <cp:lastModifiedBy>Maria Curley</cp:lastModifiedBy>
  <cp:revision>255</cp:revision>
  <cp:lastPrinted>2019-01-25T23:10:51Z</cp:lastPrinted>
  <dcterms:created xsi:type="dcterms:W3CDTF">2014-08-08T13:58:24Z</dcterms:created>
  <dcterms:modified xsi:type="dcterms:W3CDTF">2019-02-19T18:10:14Z</dcterms:modified>
</cp:coreProperties>
</file>